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5"/>
  </p:notesMasterIdLst>
  <p:sldIdLst>
    <p:sldId id="284" r:id="rId2"/>
    <p:sldId id="476" r:id="rId3"/>
    <p:sldId id="521" r:id="rId4"/>
    <p:sldId id="522" r:id="rId5"/>
    <p:sldId id="477" r:id="rId6"/>
    <p:sldId id="532" r:id="rId7"/>
    <p:sldId id="534" r:id="rId8"/>
    <p:sldId id="535" r:id="rId9"/>
    <p:sldId id="536" r:id="rId10"/>
    <p:sldId id="538" r:id="rId11"/>
    <p:sldId id="539" r:id="rId12"/>
    <p:sldId id="540" r:id="rId13"/>
    <p:sldId id="54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BE5116C-ECC2-484F-9754-26F9F3E47305}">
          <p14:sldIdLst>
            <p14:sldId id="284"/>
            <p14:sldId id="476"/>
            <p14:sldId id="521"/>
            <p14:sldId id="522"/>
            <p14:sldId id="477"/>
            <p14:sldId id="532"/>
            <p14:sldId id="534"/>
            <p14:sldId id="535"/>
            <p14:sldId id="536"/>
            <p14:sldId id="538"/>
            <p14:sldId id="539"/>
            <p14:sldId id="540"/>
            <p14:sldId id="541"/>
          </p14:sldIdLst>
        </p14:section>
        <p14:section name="Untitled Section" id="{70328101-AA8A-49AC-A616-958D27A28BF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CC"/>
    <a:srgbClr val="0033CC"/>
    <a:srgbClr val="4F81BD"/>
    <a:srgbClr val="7099CA"/>
    <a:srgbClr val="535353"/>
    <a:srgbClr val="F4F7FB"/>
    <a:srgbClr val="355E8F"/>
    <a:srgbClr val="2A4A70"/>
    <a:srgbClr val="4072AE"/>
    <a:srgbClr val="4040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4599F94E-CEE6-441E-89CC-EB005ECD8F06}">
      <a14:m xmlns:a14="http://schemas.microsoft.com/office/drawing/2010/main">
        <m:mathPr xmlns:m="http://schemas.openxmlformats.org/officeDocument/2006/math"/>
      </a14:m>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65" autoAdjust="0"/>
    <p:restoredTop sz="93475" autoAdjust="0"/>
  </p:normalViewPr>
  <p:slideViewPr>
    <p:cSldViewPr>
      <p:cViewPr varScale="1">
        <p:scale>
          <a:sx n="122" d="100"/>
          <a:sy n="122" d="100"/>
        </p:scale>
        <p:origin x="1824" y="20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838"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gradFill rotWithShape="1">
          <a:gsLst>
            <a:gs pos="0">
              <a:srgbClr val="00B0F0"/>
            </a:gs>
            <a:gs pos="100000">
              <a:schemeClr val="bg2">
                <a:shade val="30000"/>
                <a:satMod val="20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4717A9-843A-4B41-867A-689D67A82FCD}" type="datetimeFigureOut">
              <a:rPr lang="en-US" smtClean="0"/>
              <a:t>2/13/20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B35503-BF73-4D73-8001-C2E5499C658A}" type="slidenum">
              <a:rPr lang="en-US" smtClean="0"/>
              <a:t>‹#›</a:t>
            </a:fld>
            <a:endParaRPr lang="en-US" dirty="0"/>
          </a:p>
        </p:txBody>
      </p:sp>
    </p:spTree>
    <p:extLst>
      <p:ext uri="{BB962C8B-B14F-4D97-AF65-F5344CB8AC3E}">
        <p14:creationId xmlns:p14="http://schemas.microsoft.com/office/powerpoint/2010/main" val="875513713"/>
      </p:ext>
    </p:extLst>
  </p:cSld>
  <p:clrMap bg1="dk1" tx1="lt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B35503-BF73-4D73-8001-C2E5499C658A}" type="slidenum">
              <a:rPr lang="en-US" smtClean="0"/>
              <a:t>1</a:t>
            </a:fld>
            <a:endParaRPr lang="en-US" dirty="0"/>
          </a:p>
        </p:txBody>
      </p:sp>
    </p:spTree>
    <p:extLst>
      <p:ext uri="{BB962C8B-B14F-4D97-AF65-F5344CB8AC3E}">
        <p14:creationId xmlns:p14="http://schemas.microsoft.com/office/powerpoint/2010/main" val="26887657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B35503-BF73-4D73-8001-C2E5499C658A}" type="slidenum">
              <a:rPr lang="en-US" smtClean="0"/>
              <a:t>10</a:t>
            </a:fld>
            <a:endParaRPr lang="en-US" dirty="0"/>
          </a:p>
        </p:txBody>
      </p:sp>
    </p:spTree>
    <p:extLst>
      <p:ext uri="{BB962C8B-B14F-4D97-AF65-F5344CB8AC3E}">
        <p14:creationId xmlns:p14="http://schemas.microsoft.com/office/powerpoint/2010/main" val="7364599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B35503-BF73-4D73-8001-C2E5499C658A}" type="slidenum">
              <a:rPr lang="en-US" smtClean="0"/>
              <a:t>11</a:t>
            </a:fld>
            <a:endParaRPr lang="en-US" dirty="0"/>
          </a:p>
        </p:txBody>
      </p:sp>
    </p:spTree>
    <p:extLst>
      <p:ext uri="{BB962C8B-B14F-4D97-AF65-F5344CB8AC3E}">
        <p14:creationId xmlns:p14="http://schemas.microsoft.com/office/powerpoint/2010/main" val="4555469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B35503-BF73-4D73-8001-C2E5499C658A}" type="slidenum">
              <a:rPr lang="en-US" smtClean="0"/>
              <a:t>12</a:t>
            </a:fld>
            <a:endParaRPr lang="en-US" dirty="0"/>
          </a:p>
        </p:txBody>
      </p:sp>
    </p:spTree>
    <p:extLst>
      <p:ext uri="{BB962C8B-B14F-4D97-AF65-F5344CB8AC3E}">
        <p14:creationId xmlns:p14="http://schemas.microsoft.com/office/powerpoint/2010/main" val="12886438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B35503-BF73-4D73-8001-C2E5499C658A}" type="slidenum">
              <a:rPr lang="en-US" smtClean="0"/>
              <a:t>13</a:t>
            </a:fld>
            <a:endParaRPr lang="en-US" dirty="0"/>
          </a:p>
        </p:txBody>
      </p:sp>
    </p:spTree>
    <p:extLst>
      <p:ext uri="{BB962C8B-B14F-4D97-AF65-F5344CB8AC3E}">
        <p14:creationId xmlns:p14="http://schemas.microsoft.com/office/powerpoint/2010/main" val="4043341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B35503-BF73-4D73-8001-C2E5499C658A}" type="slidenum">
              <a:rPr lang="en-US" smtClean="0"/>
              <a:t>2</a:t>
            </a:fld>
            <a:endParaRPr lang="en-US" dirty="0"/>
          </a:p>
        </p:txBody>
      </p:sp>
    </p:spTree>
    <p:extLst>
      <p:ext uri="{BB962C8B-B14F-4D97-AF65-F5344CB8AC3E}">
        <p14:creationId xmlns:p14="http://schemas.microsoft.com/office/powerpoint/2010/main" val="16405185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B35503-BF73-4D73-8001-C2E5499C658A}" type="slidenum">
              <a:rPr lang="en-US" smtClean="0"/>
              <a:t>3</a:t>
            </a:fld>
            <a:endParaRPr lang="en-US" dirty="0"/>
          </a:p>
        </p:txBody>
      </p:sp>
    </p:spTree>
    <p:extLst>
      <p:ext uri="{BB962C8B-B14F-4D97-AF65-F5344CB8AC3E}">
        <p14:creationId xmlns:p14="http://schemas.microsoft.com/office/powerpoint/2010/main" val="10728247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B35503-BF73-4D73-8001-C2E5499C658A}" type="slidenum">
              <a:rPr lang="en-US" smtClean="0"/>
              <a:t>4</a:t>
            </a:fld>
            <a:endParaRPr lang="en-US" dirty="0"/>
          </a:p>
        </p:txBody>
      </p:sp>
    </p:spTree>
    <p:extLst>
      <p:ext uri="{BB962C8B-B14F-4D97-AF65-F5344CB8AC3E}">
        <p14:creationId xmlns:p14="http://schemas.microsoft.com/office/powerpoint/2010/main" val="1542460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B35503-BF73-4D73-8001-C2E5499C658A}" type="slidenum">
              <a:rPr lang="en-US" smtClean="0"/>
              <a:t>5</a:t>
            </a:fld>
            <a:endParaRPr lang="en-US" dirty="0"/>
          </a:p>
        </p:txBody>
      </p:sp>
    </p:spTree>
    <p:extLst>
      <p:ext uri="{BB962C8B-B14F-4D97-AF65-F5344CB8AC3E}">
        <p14:creationId xmlns:p14="http://schemas.microsoft.com/office/powerpoint/2010/main" val="1311559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B35503-BF73-4D73-8001-C2E5499C658A}" type="slidenum">
              <a:rPr lang="en-US" smtClean="0"/>
              <a:t>6</a:t>
            </a:fld>
            <a:endParaRPr lang="en-US" dirty="0"/>
          </a:p>
        </p:txBody>
      </p:sp>
    </p:spTree>
    <p:extLst>
      <p:ext uri="{BB962C8B-B14F-4D97-AF65-F5344CB8AC3E}">
        <p14:creationId xmlns:p14="http://schemas.microsoft.com/office/powerpoint/2010/main" val="9316573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B35503-BF73-4D73-8001-C2E5499C658A}" type="slidenum">
              <a:rPr lang="en-US" smtClean="0"/>
              <a:t>7</a:t>
            </a:fld>
            <a:endParaRPr lang="en-US" dirty="0"/>
          </a:p>
        </p:txBody>
      </p:sp>
    </p:spTree>
    <p:extLst>
      <p:ext uri="{BB962C8B-B14F-4D97-AF65-F5344CB8AC3E}">
        <p14:creationId xmlns:p14="http://schemas.microsoft.com/office/powerpoint/2010/main" val="1564701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B35503-BF73-4D73-8001-C2E5499C658A}" type="slidenum">
              <a:rPr lang="en-US" smtClean="0"/>
              <a:t>8</a:t>
            </a:fld>
            <a:endParaRPr lang="en-US" dirty="0"/>
          </a:p>
        </p:txBody>
      </p:sp>
    </p:spTree>
    <p:extLst>
      <p:ext uri="{BB962C8B-B14F-4D97-AF65-F5344CB8AC3E}">
        <p14:creationId xmlns:p14="http://schemas.microsoft.com/office/powerpoint/2010/main" val="6739577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B35503-BF73-4D73-8001-C2E5499C658A}" type="slidenum">
              <a:rPr lang="en-US" smtClean="0"/>
              <a:t>9</a:t>
            </a:fld>
            <a:endParaRPr lang="en-US" dirty="0"/>
          </a:p>
        </p:txBody>
      </p:sp>
    </p:spTree>
    <p:extLst>
      <p:ext uri="{BB962C8B-B14F-4D97-AF65-F5344CB8AC3E}">
        <p14:creationId xmlns:p14="http://schemas.microsoft.com/office/powerpoint/2010/main" val="911602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8A90187-1CCF-4FCD-9CBC-11A557DEAEE1}" type="datetime1">
              <a:rPr lang="en-US" smtClean="0">
                <a:solidFill>
                  <a:prstClr val="black">
                    <a:tint val="75000"/>
                  </a:prstClr>
                </a:solidFill>
              </a:rPr>
              <a:t>2/13/20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D467866-7D52-4EF4-8FFB-3DF23ED28A7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51655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4A58E8-D4FA-423E-881E-BA32EB7A8533}" type="datetime1">
              <a:rPr lang="en-US" smtClean="0">
                <a:solidFill>
                  <a:prstClr val="black">
                    <a:tint val="75000"/>
                  </a:prstClr>
                </a:solidFill>
              </a:rPr>
              <a:t>2/13/20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D467866-7D52-4EF4-8FFB-3DF23ED28A7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90679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448BEE0-3AD9-4192-A681-FC77C47CF20A}" type="datetime1">
              <a:rPr lang="en-US" smtClean="0">
                <a:solidFill>
                  <a:prstClr val="black">
                    <a:tint val="75000"/>
                  </a:prstClr>
                </a:solidFill>
              </a:rPr>
              <a:t>2/13/20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D467866-7D52-4EF4-8FFB-3DF23ED28A7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52559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24141B-795E-4D57-9CD4-8C770378E8D1}" type="datetime1">
              <a:rPr lang="en-US" smtClean="0">
                <a:solidFill>
                  <a:prstClr val="black">
                    <a:tint val="75000"/>
                  </a:prstClr>
                </a:solidFill>
              </a:rPr>
              <a:t>2/13/20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12" name="Right Triangle 11">
            <a:extLst>
              <a:ext uri="{FF2B5EF4-FFF2-40B4-BE49-F238E27FC236}">
                <a16:creationId xmlns:a16="http://schemas.microsoft.com/office/drawing/2014/main" id="{0CD2DBBC-8E0E-46B9-B7D6-5F800ED14032}"/>
              </a:ext>
            </a:extLst>
          </p:cNvPr>
          <p:cNvSpPr/>
          <p:nvPr userDrawn="1"/>
        </p:nvSpPr>
        <p:spPr>
          <a:xfrm flipH="1">
            <a:off x="8153397" y="6156325"/>
            <a:ext cx="990604" cy="701675"/>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a:p>
        </p:txBody>
      </p:sp>
      <p:sp>
        <p:nvSpPr>
          <p:cNvPr id="13" name="Right Triangle 12">
            <a:extLst>
              <a:ext uri="{FF2B5EF4-FFF2-40B4-BE49-F238E27FC236}">
                <a16:creationId xmlns:a16="http://schemas.microsoft.com/office/drawing/2014/main" id="{59D0E11C-2ADE-4925-9177-AC33D97599D3}"/>
              </a:ext>
            </a:extLst>
          </p:cNvPr>
          <p:cNvSpPr/>
          <p:nvPr userDrawn="1"/>
        </p:nvSpPr>
        <p:spPr>
          <a:xfrm rot="10800000" flipH="1">
            <a:off x="1" y="0"/>
            <a:ext cx="990604" cy="701675"/>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a:p>
        </p:txBody>
      </p:sp>
      <p:sp>
        <p:nvSpPr>
          <p:cNvPr id="6" name="Slide Number Placeholder 5"/>
          <p:cNvSpPr>
            <a:spLocks noGrp="1"/>
          </p:cNvSpPr>
          <p:nvPr>
            <p:ph type="sldNum" sz="quarter" idx="12"/>
          </p:nvPr>
        </p:nvSpPr>
        <p:spPr>
          <a:xfrm>
            <a:off x="6920552" y="6443971"/>
            <a:ext cx="2133600" cy="365125"/>
          </a:xfrm>
        </p:spPr>
        <p:txBody>
          <a:bodyPr/>
          <a:lstStyle>
            <a:lvl1pPr>
              <a:defRPr>
                <a:solidFill>
                  <a:schemeClr val="bg1"/>
                </a:solidFill>
              </a:defRPr>
            </a:lvl1pPr>
          </a:lstStyle>
          <a:p>
            <a:fld id="{FD467866-7D52-4EF4-8FFB-3DF23ED28A78}" type="slidenum">
              <a:rPr lang="en-US" smtClean="0"/>
              <a:pPr/>
              <a:t>‹#›</a:t>
            </a:fld>
            <a:endParaRPr lang="en-US" dirty="0"/>
          </a:p>
        </p:txBody>
      </p:sp>
    </p:spTree>
    <p:extLst>
      <p:ext uri="{BB962C8B-B14F-4D97-AF65-F5344CB8AC3E}">
        <p14:creationId xmlns:p14="http://schemas.microsoft.com/office/powerpoint/2010/main" val="4005635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BAA9C5-E0AD-4E3D-94F1-95DE4C502CE5}" type="datetime1">
              <a:rPr lang="en-US" smtClean="0">
                <a:solidFill>
                  <a:prstClr val="black">
                    <a:tint val="75000"/>
                  </a:prstClr>
                </a:solidFill>
              </a:rPr>
              <a:t>2/13/20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D467866-7D52-4EF4-8FFB-3DF23ED28A7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979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B9FF809-0DA7-4D65-BD95-D2F265F73789}" type="datetime1">
              <a:rPr lang="en-US" smtClean="0">
                <a:solidFill>
                  <a:prstClr val="black">
                    <a:tint val="75000"/>
                  </a:prstClr>
                </a:solidFill>
              </a:rPr>
              <a:t>2/13/20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D467866-7D52-4EF4-8FFB-3DF23ED28A7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9864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F4F8B10-A634-458F-B5BB-E8B114EBC6B7}" type="datetime1">
              <a:rPr lang="en-US" smtClean="0">
                <a:solidFill>
                  <a:prstClr val="black">
                    <a:tint val="75000"/>
                  </a:prstClr>
                </a:solidFill>
              </a:rPr>
              <a:t>2/13/20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FD467866-7D52-4EF4-8FFB-3DF23ED28A7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43184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A820DD9-9FBD-4237-A5B7-49EE45D2433D}" type="datetime1">
              <a:rPr lang="en-US" smtClean="0">
                <a:solidFill>
                  <a:prstClr val="black">
                    <a:tint val="75000"/>
                  </a:prstClr>
                </a:solidFill>
              </a:rPr>
              <a:t>2/13/20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FD467866-7D52-4EF4-8FFB-3DF23ED28A7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7940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C2DC52-D7DF-495D-B5B6-5D40280A9EE9}" type="datetime1">
              <a:rPr lang="en-US" smtClean="0">
                <a:solidFill>
                  <a:prstClr val="black">
                    <a:tint val="75000"/>
                  </a:prstClr>
                </a:solidFill>
              </a:rPr>
              <a:t>2/13/20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D467866-7D52-4EF4-8FFB-3DF23ED28A7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8498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D88E19-5FC3-4945-B5A0-6C0954FF9045}" type="datetime1">
              <a:rPr lang="en-US" smtClean="0">
                <a:solidFill>
                  <a:prstClr val="black">
                    <a:tint val="75000"/>
                  </a:prstClr>
                </a:solidFill>
              </a:rPr>
              <a:t>2/13/20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D467866-7D52-4EF4-8FFB-3DF23ED28A7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31379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859282-71C7-4628-9EB2-6761676C28F3}" type="datetime1">
              <a:rPr lang="en-US" smtClean="0">
                <a:solidFill>
                  <a:prstClr val="black">
                    <a:tint val="75000"/>
                  </a:prstClr>
                </a:solidFill>
              </a:rPr>
              <a:t>2/13/20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D467866-7D52-4EF4-8FFB-3DF23ED28A7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78235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9072BC-402C-4487-8512-894C0D0004DD}" type="datetime1">
              <a:rPr lang="en-US" smtClean="0">
                <a:solidFill>
                  <a:prstClr val="black">
                    <a:tint val="75000"/>
                  </a:prstClr>
                </a:solidFill>
              </a:rPr>
              <a:t>2/13/20</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467866-7D52-4EF4-8FFB-3DF23ED28A7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059106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9.png"/><Relationship Id="rId5" Type="http://schemas.openxmlformats.org/officeDocument/2006/relationships/image" Target="../media/image4.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7.png"/><Relationship Id="rId14" Type="http://schemas.openxmlformats.org/officeDocument/2006/relationships/image" Target="../media/image8.png"/></Relationships>
</file>

<file path=ppt/slides/_rels/slide11.xml.rels><?xml version="1.0" encoding="UTF-8" standalone="yes"?>
<Relationships xmlns="http://schemas.openxmlformats.org/package/2006/relationships"><Relationship Id="rId13" Type="http://schemas.openxmlformats.org/officeDocument/2006/relationships/image" Target="../media/image13.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9.png"/><Relationship Id="rId5" Type="http://schemas.openxmlformats.org/officeDocument/2006/relationships/image" Target="../media/image4.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7.png"/><Relationship Id="rId14" Type="http://schemas.openxmlformats.org/officeDocument/2006/relationships/image" Target="../media/image8.png"/></Relationships>
</file>

<file path=ppt/slides/_rels/slide12.xml.rels><?xml version="1.0" encoding="UTF-8" standalone="yes"?>
<Relationships xmlns="http://schemas.openxmlformats.org/package/2006/relationships"><Relationship Id="rId13" Type="http://schemas.openxmlformats.org/officeDocument/2006/relationships/image" Target="../media/image13.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0.png"/><Relationship Id="rId17" Type="http://schemas.openxmlformats.org/officeDocument/2006/relationships/image" Target="../media/image8.png"/><Relationship Id="rId2" Type="http://schemas.openxmlformats.org/officeDocument/2006/relationships/notesSlide" Target="../notesSlides/notesSlide12.xml"/><Relationship Id="rId16"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9.png"/><Relationship Id="rId5" Type="http://schemas.openxmlformats.org/officeDocument/2006/relationships/image" Target="../media/image4.png"/><Relationship Id="rId15" Type="http://schemas.openxmlformats.org/officeDocument/2006/relationships/image" Target="../media/image15.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7.png"/><Relationship Id="rId14" Type="http://schemas.openxmlformats.org/officeDocument/2006/relationships/image" Target="../media/image14.png"/></Relationships>
</file>

<file path=ppt/slides/_rels/slide13.xml.rels><?xml version="1.0" encoding="UTF-8" standalone="yes"?>
<Relationships xmlns="http://schemas.openxmlformats.org/package/2006/relationships"><Relationship Id="rId13" Type="http://schemas.openxmlformats.org/officeDocument/2006/relationships/image" Target="../media/image13.png"/><Relationship Id="rId18" Type="http://schemas.openxmlformats.org/officeDocument/2006/relationships/image" Target="../media/image8.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0.png"/><Relationship Id="rId17" Type="http://schemas.openxmlformats.org/officeDocument/2006/relationships/image" Target="../media/image17.png"/><Relationship Id="rId2" Type="http://schemas.openxmlformats.org/officeDocument/2006/relationships/notesSlide" Target="../notesSlides/notesSlide13.xml"/><Relationship Id="rId16"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9.png"/><Relationship Id="rId5" Type="http://schemas.openxmlformats.org/officeDocument/2006/relationships/image" Target="../media/image4.png"/><Relationship Id="rId15" Type="http://schemas.openxmlformats.org/officeDocument/2006/relationships/image" Target="../media/image15.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7.png"/><Relationship Id="rId14" Type="http://schemas.openxmlformats.org/officeDocument/2006/relationships/image" Target="../media/image1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8.png"/><Relationship Id="rId4" Type="http://schemas.openxmlformats.org/officeDocument/2006/relationships/image" Target="../media/image3.png"/><Relationship Id="rId9"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80.png"/><Relationship Id="rId4" Type="http://schemas.openxmlformats.org/officeDocument/2006/relationships/image" Target="../media/image3.png"/><Relationship Id="rId9"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9.png"/><Relationship Id="rId5" Type="http://schemas.openxmlformats.org/officeDocument/2006/relationships/image" Target="../media/image4.png"/><Relationship Id="rId10" Type="http://schemas.openxmlformats.org/officeDocument/2006/relationships/image" Target="../media/image80.png"/><Relationship Id="rId4" Type="http://schemas.openxmlformats.org/officeDocument/2006/relationships/image" Target="../media/image3.png"/><Relationship Id="rId9"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9.png"/><Relationship Id="rId5" Type="http://schemas.openxmlformats.org/officeDocument/2006/relationships/image" Target="../media/image4.png"/><Relationship Id="rId10" Type="http://schemas.openxmlformats.org/officeDocument/2006/relationships/image" Target="../media/image80.png"/><Relationship Id="rId4" Type="http://schemas.openxmlformats.org/officeDocument/2006/relationships/image" Target="../media/image3.png"/><Relationship Id="rId9" Type="http://schemas.openxmlformats.org/officeDocument/2006/relationships/image" Target="../media/image7.png"/></Relationships>
</file>

<file path=ppt/slides/_rels/slide9.xml.rels><?xml version="1.0" encoding="UTF-8" standalone="yes"?>
<Relationships xmlns="http://schemas.openxmlformats.org/package/2006/relationships"><Relationship Id="rId13" Type="http://schemas.openxmlformats.org/officeDocument/2006/relationships/image" Target="../media/image8.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9.png"/><Relationship Id="rId5" Type="http://schemas.openxmlformats.org/officeDocument/2006/relationships/image" Target="../media/image4.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DC05F3E-9E57-49A8-863B-BEBB25AAAE31}"/>
              </a:ext>
            </a:extLst>
          </p:cNvPr>
          <p:cNvSpPr/>
          <p:nvPr/>
        </p:nvSpPr>
        <p:spPr>
          <a:xfrm>
            <a:off x="0" y="4344683"/>
            <a:ext cx="9144000" cy="7753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a:p>
        </p:txBody>
      </p:sp>
      <p:cxnSp>
        <p:nvCxnSpPr>
          <p:cNvPr id="16" name="Straight Connector 15">
            <a:extLst>
              <a:ext uri="{FF2B5EF4-FFF2-40B4-BE49-F238E27FC236}">
                <a16:creationId xmlns:a16="http://schemas.microsoft.com/office/drawing/2014/main" id="{D9DD6B75-5E8A-418C-944D-A59F4AB206AE}"/>
              </a:ext>
            </a:extLst>
          </p:cNvPr>
          <p:cNvCxnSpPr/>
          <p:nvPr/>
        </p:nvCxnSpPr>
        <p:spPr>
          <a:xfrm>
            <a:off x="643467" y="2154699"/>
            <a:ext cx="7857066" cy="0"/>
          </a:xfrm>
          <a:prstGeom prst="line">
            <a:avLst/>
          </a:prstGeom>
          <a:ln w="12700">
            <a:gradFill flip="none" rotWithShape="1">
              <a:gsLst>
                <a:gs pos="0">
                  <a:schemeClr val="bg1"/>
                </a:gs>
                <a:gs pos="15000">
                  <a:schemeClr val="tx1">
                    <a:lumMod val="75000"/>
                    <a:lumOff val="25000"/>
                  </a:schemeClr>
                </a:gs>
                <a:gs pos="85000">
                  <a:schemeClr val="tx1">
                    <a:lumMod val="75000"/>
                    <a:lumOff val="25000"/>
                  </a:schemeClr>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8AA8FFBD-8F59-45E4-A951-3BDF390EFE28}"/>
              </a:ext>
            </a:extLst>
          </p:cNvPr>
          <p:cNvSpPr/>
          <p:nvPr/>
        </p:nvSpPr>
        <p:spPr>
          <a:xfrm>
            <a:off x="2349344" y="1383414"/>
            <a:ext cx="4445319" cy="769441"/>
          </a:xfrm>
          <a:prstGeom prst="rect">
            <a:avLst/>
          </a:prstGeom>
        </p:spPr>
        <p:txBody>
          <a:bodyPr wrap="none">
            <a:spAutoFit/>
          </a:bodyPr>
          <a:lstStyle/>
          <a:p>
            <a:pPr algn="ctr"/>
            <a:r>
              <a:rPr lang="en-US" sz="4400" b="1" spc="300" dirty="0">
                <a:latin typeface="Bold sand ms"/>
                <a:cs typeface="Mongolian Baiti" panose="03000500000000000000" pitchFamily="66" charset="0"/>
              </a:rPr>
              <a:t>SOA Exam FM</a:t>
            </a:r>
            <a:endParaRPr lang="mk-MK" sz="4400" b="1" spc="300" dirty="0">
              <a:latin typeface="Bold sand ms"/>
              <a:cs typeface="Mongolian Baiti" panose="03000500000000000000" pitchFamily="66" charset="0"/>
            </a:endParaRPr>
          </a:p>
        </p:txBody>
      </p:sp>
      <p:sp>
        <p:nvSpPr>
          <p:cNvPr id="20" name="Rectangle 19">
            <a:extLst>
              <a:ext uri="{FF2B5EF4-FFF2-40B4-BE49-F238E27FC236}">
                <a16:creationId xmlns:a16="http://schemas.microsoft.com/office/drawing/2014/main" id="{3A4C1F0D-0DDC-4F66-A892-952589DE9CD9}"/>
              </a:ext>
            </a:extLst>
          </p:cNvPr>
          <p:cNvSpPr/>
          <p:nvPr/>
        </p:nvSpPr>
        <p:spPr>
          <a:xfrm>
            <a:off x="643469" y="2161529"/>
            <a:ext cx="7857064" cy="954107"/>
          </a:xfrm>
          <a:prstGeom prst="rect">
            <a:avLst/>
          </a:prstGeom>
        </p:spPr>
        <p:txBody>
          <a:bodyPr wrap="square">
            <a:spAutoFit/>
          </a:bodyPr>
          <a:lstStyle/>
          <a:p>
            <a:pPr algn="ctr"/>
            <a:r>
              <a:rPr lang="en-US" sz="2800" dirty="0">
                <a:latin typeface="Bold sand ms"/>
                <a:cs typeface="Calibri Light" panose="020F0302020204030204" pitchFamily="34" charset="0"/>
              </a:rPr>
              <a:t>Module 2 – Section 6</a:t>
            </a:r>
            <a:endParaRPr lang="mk-MK" sz="2800" dirty="0">
              <a:latin typeface="Bold sand ms"/>
              <a:cs typeface="Calibri Light" panose="020F0302020204030204" pitchFamily="34" charset="0"/>
            </a:endParaRPr>
          </a:p>
          <a:p>
            <a:pPr algn="ctr"/>
            <a:endParaRPr lang="mk-MK" sz="2800" dirty="0">
              <a:latin typeface="Bold sand ms"/>
              <a:cs typeface="Calibri Light" panose="020F0302020204030204" pitchFamily="34" charset="0"/>
            </a:endParaRPr>
          </a:p>
        </p:txBody>
      </p:sp>
      <p:cxnSp>
        <p:nvCxnSpPr>
          <p:cNvPr id="22" name="Straight Connector 21">
            <a:extLst>
              <a:ext uri="{FF2B5EF4-FFF2-40B4-BE49-F238E27FC236}">
                <a16:creationId xmlns:a16="http://schemas.microsoft.com/office/drawing/2014/main" id="{B97156F5-7FA1-4E55-B8F7-3EF8D2C43323}"/>
              </a:ext>
            </a:extLst>
          </p:cNvPr>
          <p:cNvCxnSpPr/>
          <p:nvPr/>
        </p:nvCxnSpPr>
        <p:spPr>
          <a:xfrm>
            <a:off x="643467" y="2684749"/>
            <a:ext cx="7857066" cy="0"/>
          </a:xfrm>
          <a:prstGeom prst="line">
            <a:avLst/>
          </a:prstGeom>
          <a:ln w="12700">
            <a:gradFill flip="none" rotWithShape="1">
              <a:gsLst>
                <a:gs pos="0">
                  <a:schemeClr val="bg1"/>
                </a:gs>
                <a:gs pos="15000">
                  <a:schemeClr val="tx1">
                    <a:lumMod val="75000"/>
                    <a:lumOff val="25000"/>
                  </a:schemeClr>
                </a:gs>
                <a:gs pos="85000">
                  <a:schemeClr val="tx1">
                    <a:lumMod val="75000"/>
                    <a:lumOff val="25000"/>
                  </a:schemeClr>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FB7C72F6-BD2D-423F-BC67-66618F619D7B}"/>
              </a:ext>
            </a:extLst>
          </p:cNvPr>
          <p:cNvSpPr/>
          <p:nvPr/>
        </p:nvSpPr>
        <p:spPr>
          <a:xfrm>
            <a:off x="0" y="4411990"/>
            <a:ext cx="9144000" cy="643533"/>
          </a:xfrm>
          <a:prstGeom prst="rect">
            <a:avLst/>
          </a:prstGeom>
          <a:solidFill>
            <a:srgbClr val="4F81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a:p>
        </p:txBody>
      </p:sp>
      <p:sp>
        <p:nvSpPr>
          <p:cNvPr id="23" name="Rectangle 22">
            <a:extLst>
              <a:ext uri="{FF2B5EF4-FFF2-40B4-BE49-F238E27FC236}">
                <a16:creationId xmlns:a16="http://schemas.microsoft.com/office/drawing/2014/main" id="{204938B3-7A68-4666-A8FA-CA571DB57FCC}"/>
              </a:ext>
            </a:extLst>
          </p:cNvPr>
          <p:cNvSpPr/>
          <p:nvPr/>
        </p:nvSpPr>
        <p:spPr>
          <a:xfrm>
            <a:off x="0" y="4409192"/>
            <a:ext cx="9144000" cy="646331"/>
          </a:xfrm>
          <a:prstGeom prst="rect">
            <a:avLst/>
          </a:prstGeom>
        </p:spPr>
        <p:txBody>
          <a:bodyPr wrap="square">
            <a:spAutoFit/>
          </a:bodyPr>
          <a:lstStyle/>
          <a:p>
            <a:pPr algn="ctr"/>
            <a:r>
              <a:rPr lang="en-US" sz="3600" b="1" dirty="0">
                <a:solidFill>
                  <a:schemeClr val="bg1"/>
                </a:solidFill>
                <a:latin typeface="Bold sand ms"/>
                <a:cs typeface="Mongolian Baiti" panose="03000500000000000000" pitchFamily="66" charset="0"/>
              </a:rPr>
              <a:t>Arithmetic Perpetuity Example</a:t>
            </a:r>
            <a:endParaRPr lang="mk-MK" sz="3600" dirty="0">
              <a:solidFill>
                <a:schemeClr val="bg1"/>
              </a:solidFill>
              <a:latin typeface="Bold sand ms"/>
              <a:cs typeface="Mongolian Baiti" panose="03000500000000000000" pitchFamily="66" charset="0"/>
            </a:endParaRPr>
          </a:p>
        </p:txBody>
      </p:sp>
    </p:spTree>
    <p:extLst>
      <p:ext uri="{BB962C8B-B14F-4D97-AF65-F5344CB8AC3E}">
        <p14:creationId xmlns:p14="http://schemas.microsoft.com/office/powerpoint/2010/main" val="3960695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1933385" y="6477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endParaRPr lang="en-US" b="1" dirty="0">
              <a:latin typeface="Bold sand ms"/>
            </a:endParaRPr>
          </a:p>
        </p:txBody>
      </p:sp>
      <p:sp>
        <p:nvSpPr>
          <p:cNvPr id="17" name="Content Placeholder 2"/>
          <p:cNvSpPr txBox="1">
            <a:spLocks/>
          </p:cNvSpPr>
          <p:nvPr/>
        </p:nvSpPr>
        <p:spPr>
          <a:xfrm>
            <a:off x="278920" y="1494000"/>
            <a:ext cx="8179280" cy="497853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7800" indent="0">
              <a:spcBef>
                <a:spcPts val="700"/>
              </a:spcBef>
              <a:buClr>
                <a:schemeClr val="accent1"/>
              </a:buClr>
              <a:buNone/>
            </a:pPr>
            <a:endParaRPr lang="en-GB" sz="2000" dirty="0">
              <a:solidFill>
                <a:schemeClr val="tx1"/>
              </a:solidFill>
              <a:latin typeface="Bold sand ms"/>
            </a:endParaRPr>
          </a:p>
          <a:p>
            <a:pPr marL="177800" indent="0">
              <a:spcBef>
                <a:spcPts val="700"/>
              </a:spcBef>
              <a:buNone/>
            </a:pPr>
            <a:endParaRPr lang="en-US" sz="1800" dirty="0">
              <a:solidFill>
                <a:schemeClr val="tx1"/>
              </a:solidFill>
              <a:latin typeface="Bold sand ms"/>
            </a:endParaRPr>
          </a:p>
          <a:p>
            <a:pPr indent="-165100">
              <a:spcBef>
                <a:spcPts val="900"/>
              </a:spcBef>
            </a:pPr>
            <a:endParaRPr lang="en-US" sz="1800" dirty="0">
              <a:solidFill>
                <a:schemeClr val="tx1"/>
              </a:solidFill>
              <a:latin typeface="Bold sand ms"/>
            </a:endParaRPr>
          </a:p>
          <a:p>
            <a:pPr marL="0" indent="0">
              <a:buFont typeface="Arial" pitchFamily="34" charset="0"/>
              <a:buNone/>
            </a:pPr>
            <a:endParaRPr lang="en-US" sz="1800" dirty="0">
              <a:solidFill>
                <a:schemeClr val="tx1"/>
              </a:solidFill>
              <a:latin typeface="Bold sand ms"/>
            </a:endParaRPr>
          </a:p>
        </p:txBody>
      </p:sp>
      <p:sp>
        <p:nvSpPr>
          <p:cNvPr id="59" name="Rectangle 58">
            <a:extLst>
              <a:ext uri="{FF2B5EF4-FFF2-40B4-BE49-F238E27FC236}">
                <a16:creationId xmlns:a16="http://schemas.microsoft.com/office/drawing/2014/main" id="{DF93A1A4-453B-4452-859D-4C99C2310F6C}"/>
              </a:ext>
            </a:extLst>
          </p:cNvPr>
          <p:cNvSpPr/>
          <p:nvPr/>
        </p:nvSpPr>
        <p:spPr>
          <a:xfrm>
            <a:off x="1814439" y="10930722"/>
            <a:ext cx="1251853"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0" name="Rectangle 59">
            <a:extLst>
              <a:ext uri="{FF2B5EF4-FFF2-40B4-BE49-F238E27FC236}">
                <a16:creationId xmlns:a16="http://schemas.microsoft.com/office/drawing/2014/main" id="{819BB08B-5F96-4DDA-BA75-201C89303D84}"/>
              </a:ext>
            </a:extLst>
          </p:cNvPr>
          <p:cNvSpPr/>
          <p:nvPr/>
        </p:nvSpPr>
        <p:spPr>
          <a:xfrm>
            <a:off x="1460020" y="9973442"/>
            <a:ext cx="3937580"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1" name="TextBox 60">
            <a:extLst>
              <a:ext uri="{FF2B5EF4-FFF2-40B4-BE49-F238E27FC236}">
                <a16:creationId xmlns:a16="http://schemas.microsoft.com/office/drawing/2014/main" id="{98ABDF80-1850-455A-BF66-D52A82E57567}"/>
              </a:ext>
            </a:extLst>
          </p:cNvPr>
          <p:cNvSpPr txBox="1"/>
          <p:nvPr/>
        </p:nvSpPr>
        <p:spPr>
          <a:xfrm>
            <a:off x="2590800" y="8683939"/>
            <a:ext cx="3352800" cy="369332"/>
          </a:xfrm>
          <a:prstGeom prst="rect">
            <a:avLst/>
          </a:prstGeom>
          <a:noFill/>
        </p:spPr>
        <p:txBody>
          <a:bodyPr wrap="square" rtlCol="0">
            <a:spAutoFit/>
          </a:bodyPr>
          <a:lstStyle/>
          <a:p>
            <a:endParaRPr lang="en-GB" dirty="0"/>
          </a:p>
        </p:txBody>
      </p:sp>
      <p:sp>
        <p:nvSpPr>
          <p:cNvPr id="62" name="TextBox 61">
            <a:extLst>
              <a:ext uri="{FF2B5EF4-FFF2-40B4-BE49-F238E27FC236}">
                <a16:creationId xmlns:a16="http://schemas.microsoft.com/office/drawing/2014/main" id="{7798F9B3-9C59-44E7-91C0-4F3B3ED4B2AE}"/>
              </a:ext>
            </a:extLst>
          </p:cNvPr>
          <p:cNvSpPr txBox="1"/>
          <p:nvPr/>
        </p:nvSpPr>
        <p:spPr>
          <a:xfrm>
            <a:off x="1561359" y="10052286"/>
            <a:ext cx="65" cy="276999"/>
          </a:xfrm>
          <a:prstGeom prst="rect">
            <a:avLst/>
          </a:prstGeom>
          <a:noFill/>
        </p:spPr>
        <p:txBody>
          <a:bodyPr wrap="none" lIns="0" tIns="0" rIns="0" bIns="0" rtlCol="0">
            <a:spAutoFit/>
          </a:bodyPr>
          <a:lstStyle/>
          <a:p>
            <a:endParaRPr lang="en-GB" i="1" dirty="0">
              <a:solidFill>
                <a:srgbClr val="535353"/>
              </a:solidFill>
            </a:endParaRPr>
          </a:p>
        </p:txBody>
      </p:sp>
      <p:sp>
        <p:nvSpPr>
          <p:cNvPr id="63" name="Rectangle 62">
            <a:extLst>
              <a:ext uri="{FF2B5EF4-FFF2-40B4-BE49-F238E27FC236}">
                <a16:creationId xmlns:a16="http://schemas.microsoft.com/office/drawing/2014/main" id="{4541FB8C-C120-43F9-98E2-7F1A3CA511CE}"/>
              </a:ext>
            </a:extLst>
          </p:cNvPr>
          <p:cNvSpPr/>
          <p:nvPr/>
        </p:nvSpPr>
        <p:spPr>
          <a:xfrm>
            <a:off x="621819" y="9591136"/>
            <a:ext cx="5626768" cy="369332"/>
          </a:xfrm>
          <a:prstGeom prst="rect">
            <a:avLst/>
          </a:prstGeom>
        </p:spPr>
        <p:txBody>
          <a:bodyPr wrap="square">
            <a:spAutoFit/>
          </a:bodyPr>
          <a:lstStyle/>
          <a:p>
            <a:endParaRPr lang="en-GB" dirty="0">
              <a:solidFill>
                <a:srgbClr val="535353"/>
              </a:solidFill>
            </a:endParaRPr>
          </a:p>
        </p:txBody>
      </p:sp>
      <p:sp>
        <p:nvSpPr>
          <p:cNvPr id="64" name="Rectangle 63">
            <a:extLst>
              <a:ext uri="{FF2B5EF4-FFF2-40B4-BE49-F238E27FC236}">
                <a16:creationId xmlns:a16="http://schemas.microsoft.com/office/drawing/2014/main" id="{0F4D1327-31DB-4D84-A3C5-727DA082BF40}"/>
              </a:ext>
            </a:extLst>
          </p:cNvPr>
          <p:cNvSpPr/>
          <p:nvPr/>
        </p:nvSpPr>
        <p:spPr>
          <a:xfrm>
            <a:off x="5365990" y="10048336"/>
            <a:ext cx="5626768" cy="369332"/>
          </a:xfrm>
          <a:prstGeom prst="rect">
            <a:avLst/>
          </a:prstGeom>
        </p:spPr>
        <p:txBody>
          <a:bodyPr wrap="square">
            <a:spAutoFit/>
          </a:bodyPr>
          <a:lstStyle/>
          <a:p>
            <a:endParaRPr lang="en-GB" dirty="0">
              <a:solidFill>
                <a:srgbClr val="535353"/>
              </a:solidFill>
            </a:endParaRPr>
          </a:p>
        </p:txBody>
      </p:sp>
      <p:sp>
        <p:nvSpPr>
          <p:cNvPr id="65" name="Rectangle 64">
            <a:extLst>
              <a:ext uri="{FF2B5EF4-FFF2-40B4-BE49-F238E27FC236}">
                <a16:creationId xmlns:a16="http://schemas.microsoft.com/office/drawing/2014/main" id="{28406D90-0A90-4051-953D-ECD41607891B}"/>
              </a:ext>
            </a:extLst>
          </p:cNvPr>
          <p:cNvSpPr/>
          <p:nvPr/>
        </p:nvSpPr>
        <p:spPr>
          <a:xfrm>
            <a:off x="1841020" y="10968913"/>
            <a:ext cx="184731" cy="369332"/>
          </a:xfrm>
          <a:prstGeom prst="rect">
            <a:avLst/>
          </a:prstGeom>
        </p:spPr>
        <p:txBody>
          <a:bodyPr wrap="none">
            <a:spAutoFit/>
          </a:bodyPr>
          <a:lstStyle/>
          <a:p>
            <a:endParaRPr lang="en-GB" dirty="0">
              <a:solidFill>
                <a:srgbClr val="535353"/>
              </a:solidFill>
            </a:endParaRPr>
          </a:p>
        </p:txBody>
      </p:sp>
      <p:sp>
        <p:nvSpPr>
          <p:cNvPr id="66" name="Rectangle 65">
            <a:extLst>
              <a:ext uri="{FF2B5EF4-FFF2-40B4-BE49-F238E27FC236}">
                <a16:creationId xmlns:a16="http://schemas.microsoft.com/office/drawing/2014/main" id="{14F2B954-B7A3-4248-96D8-F8C658A21D22}"/>
              </a:ext>
            </a:extLst>
          </p:cNvPr>
          <p:cNvSpPr/>
          <p:nvPr/>
        </p:nvSpPr>
        <p:spPr>
          <a:xfrm>
            <a:off x="650290" y="10497581"/>
            <a:ext cx="5626768" cy="369332"/>
          </a:xfrm>
          <a:prstGeom prst="rect">
            <a:avLst/>
          </a:prstGeom>
        </p:spPr>
        <p:txBody>
          <a:bodyPr wrap="square">
            <a:spAutoFit/>
          </a:bodyPr>
          <a:lstStyle/>
          <a:p>
            <a:endParaRPr lang="en-GB" dirty="0">
              <a:solidFill>
                <a:srgbClr val="535353"/>
              </a:solidFill>
            </a:endParaRPr>
          </a:p>
        </p:txBody>
      </p:sp>
      <p:sp>
        <p:nvSpPr>
          <p:cNvPr id="34" name="Content Placeholder 2"/>
          <p:cNvSpPr txBox="1">
            <a:spLocks/>
          </p:cNvSpPr>
          <p:nvPr/>
        </p:nvSpPr>
        <p:spPr>
          <a:xfrm>
            <a:off x="457200" y="1494000"/>
            <a:ext cx="80010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27013" indent="0">
              <a:spcBef>
                <a:spcPts val="700"/>
              </a:spcBef>
              <a:buClr>
                <a:schemeClr val="accent1"/>
              </a:buClr>
              <a:buNone/>
            </a:pPr>
            <a:r>
              <a:rPr lang="en-US" sz="2200" dirty="0">
                <a:latin typeface="Bold sand ms"/>
              </a:rPr>
              <a:t>Sherry has 100,000 with which to fund a scholarship to the Naval Academy.  The first scholarship payment, to be made one year from now, is 3000.  Subsequent annual scholarship payments are to increase by 100 each year into perpetuity.  Determine the minimum annual effective interest rate at which the money is invested such that there will be sufficient funds to pay the scholarship payments.</a:t>
            </a:r>
            <a:endParaRPr lang="en-US" sz="2000" dirty="0">
              <a:solidFill>
                <a:schemeClr val="tx1"/>
              </a:solidFill>
              <a:latin typeface="Bold sand ms"/>
            </a:endParaRPr>
          </a:p>
          <a:p>
            <a:pPr indent="-165100">
              <a:spcBef>
                <a:spcPts val="900"/>
              </a:spcBef>
            </a:pPr>
            <a:endParaRPr lang="en-US" sz="2000" dirty="0">
              <a:solidFill>
                <a:schemeClr val="tx1"/>
              </a:solidFill>
              <a:latin typeface="Bold sand ms"/>
            </a:endParaRPr>
          </a:p>
          <a:p>
            <a:pPr marL="0" indent="0">
              <a:buFont typeface="Arial" pitchFamily="34" charset="0"/>
              <a:buNone/>
            </a:pPr>
            <a:endParaRPr lang="en-US" sz="2000" dirty="0">
              <a:solidFill>
                <a:schemeClr val="tx1"/>
              </a:solidFill>
              <a:latin typeface="Bold sand ms"/>
            </a:endParaRPr>
          </a:p>
        </p:txBody>
      </p:sp>
      <p:cxnSp>
        <p:nvCxnSpPr>
          <p:cNvPr id="14" name="Straight Connector 13">
            <a:extLst>
              <a:ext uri="{FF2B5EF4-FFF2-40B4-BE49-F238E27FC236}">
                <a16:creationId xmlns:a16="http://schemas.microsoft.com/office/drawing/2014/main" id="{469A79B9-038C-4A97-AA38-183D1B300CEB}"/>
              </a:ext>
            </a:extLst>
          </p:cNvPr>
          <p:cNvCxnSpPr>
            <a:cxnSpLocks/>
          </p:cNvCxnSpPr>
          <p:nvPr/>
        </p:nvCxnSpPr>
        <p:spPr>
          <a:xfrm>
            <a:off x="762000" y="4648200"/>
            <a:ext cx="7223760" cy="0"/>
          </a:xfrm>
          <a:prstGeom prst="line">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91318090-A997-42B1-A120-90D915B98A75}"/>
              </a:ext>
            </a:extLst>
          </p:cNvPr>
          <p:cNvCxnSpPr>
            <a:cxnSpLocks/>
          </p:cNvCxnSpPr>
          <p:nvPr/>
        </p:nvCxnSpPr>
        <p:spPr>
          <a:xfrm flipV="1">
            <a:off x="33528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9" name="Rectangle 18">
                <a:extLst>
                  <a:ext uri="{FF2B5EF4-FFF2-40B4-BE49-F238E27FC236}">
                    <a16:creationId xmlns:a16="http://schemas.microsoft.com/office/drawing/2014/main" id="{FE42652E-BE71-4EF0-9C81-30E23EE897D6}"/>
                  </a:ext>
                </a:extLst>
              </p:cNvPr>
              <p:cNvSpPr/>
              <p:nvPr/>
            </p:nvSpPr>
            <p:spPr>
              <a:xfrm>
                <a:off x="2983274" y="4050268"/>
                <a:ext cx="750526"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3100</m:t>
                      </m:r>
                    </m:oMath>
                  </m:oMathPara>
                </a14:m>
                <a:endParaRPr lang="en-US" dirty="0">
                  <a:solidFill>
                    <a:schemeClr val="bg1"/>
                  </a:solidFill>
                </a:endParaRPr>
              </a:p>
            </p:txBody>
          </p:sp>
        </mc:Choice>
        <mc:Fallback xmlns="">
          <p:sp>
            <p:nvSpPr>
              <p:cNvPr id="19" name="Rectangle 18">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2983274" y="4050268"/>
                <a:ext cx="750526" cy="369332"/>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Rectangle 19">
                <a:extLst>
                  <a:ext uri="{FF2B5EF4-FFF2-40B4-BE49-F238E27FC236}">
                    <a16:creationId xmlns:a16="http://schemas.microsoft.com/office/drawing/2014/main" id="{FE42652E-BE71-4EF0-9C81-30E23EE897D6}"/>
                  </a:ext>
                </a:extLst>
              </p:cNvPr>
              <p:cNvSpPr/>
              <p:nvPr/>
            </p:nvSpPr>
            <p:spPr>
              <a:xfrm>
                <a:off x="1981200" y="4050268"/>
                <a:ext cx="750526"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3000</m:t>
                      </m:r>
                    </m:oMath>
                  </m:oMathPara>
                </a14:m>
                <a:endParaRPr lang="en-US" dirty="0">
                  <a:solidFill>
                    <a:schemeClr val="bg1"/>
                  </a:solidFill>
                </a:endParaRPr>
              </a:p>
            </p:txBody>
          </p:sp>
        </mc:Choice>
        <mc:Fallback xmlns="">
          <p:sp>
            <p:nvSpPr>
              <p:cNvPr id="20" name="Rectangle 19">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1981200" y="4050268"/>
                <a:ext cx="750526" cy="369332"/>
              </a:xfrm>
              <a:prstGeom prst="rect">
                <a:avLst/>
              </a:prstGeom>
              <a:blipFill rotWithShape="0">
                <a:blip r:embed="rId4"/>
                <a:stretch>
                  <a:fillRect/>
                </a:stretch>
              </a:blipFill>
            </p:spPr>
            <p:txBody>
              <a:bodyPr/>
              <a:lstStyle/>
              <a:p>
                <a:r>
                  <a:rPr lang="en-US">
                    <a:noFill/>
                  </a:rPr>
                  <a:t> </a:t>
                </a:r>
              </a:p>
            </p:txBody>
          </p:sp>
        </mc:Fallback>
      </mc:AlternateContent>
      <p:cxnSp>
        <p:nvCxnSpPr>
          <p:cNvPr id="21" name="Straight Connector 20">
            <a:extLst>
              <a:ext uri="{FF2B5EF4-FFF2-40B4-BE49-F238E27FC236}">
                <a16:creationId xmlns:a16="http://schemas.microsoft.com/office/drawing/2014/main" id="{91318090-A997-42B1-A120-90D915B98A75}"/>
              </a:ext>
            </a:extLst>
          </p:cNvPr>
          <p:cNvCxnSpPr>
            <a:cxnSpLocks/>
          </p:cNvCxnSpPr>
          <p:nvPr/>
        </p:nvCxnSpPr>
        <p:spPr>
          <a:xfrm flipV="1">
            <a:off x="23622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4" name="TextBox 23"/>
              <p:cNvSpPr txBox="1"/>
              <p:nvPr/>
            </p:nvSpPr>
            <p:spPr>
              <a:xfrm>
                <a:off x="4953000" y="4066401"/>
                <a:ext cx="2500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charset="0"/>
                          <a:ea typeface="Cambria Math" charset="0"/>
                          <a:cs typeface="Cambria Math" charset="0"/>
                        </a:rPr>
                        <m:t>⋯</m:t>
                      </m:r>
                    </m:oMath>
                  </m:oMathPara>
                </a14:m>
                <a:endParaRPr lang="en-US" dirty="0"/>
              </a:p>
            </p:txBody>
          </p:sp>
        </mc:Choice>
        <mc:Fallback xmlns="">
          <p:sp>
            <p:nvSpPr>
              <p:cNvPr id="24" name="TextBox 23"/>
              <p:cNvSpPr txBox="1">
                <a:spLocks noRot="1" noChangeAspect="1" noMove="1" noResize="1" noEditPoints="1" noAdjustHandles="1" noChangeArrowheads="1" noChangeShapeType="1" noTextEdit="1"/>
              </p:cNvSpPr>
              <p:nvPr/>
            </p:nvSpPr>
            <p:spPr>
              <a:xfrm>
                <a:off x="4953000" y="4066401"/>
                <a:ext cx="250068" cy="276999"/>
              </a:xfrm>
              <a:prstGeom prst="rect">
                <a:avLst/>
              </a:prstGeom>
              <a:blipFill rotWithShape="0">
                <a:blip r:embed="rId5"/>
                <a:stretch>
                  <a:fillRect l="-7317" r="-487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p:cNvSpPr txBox="1"/>
              <p:nvPr/>
            </p:nvSpPr>
            <p:spPr>
              <a:xfrm>
                <a:off x="4953000" y="4599801"/>
                <a:ext cx="2500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charset="0"/>
                          <a:ea typeface="Cambria Math" charset="0"/>
                          <a:cs typeface="Cambria Math" charset="0"/>
                        </a:rPr>
                        <m:t>⋯</m:t>
                      </m:r>
                    </m:oMath>
                  </m:oMathPara>
                </a14:m>
                <a:endParaRPr lang="en-US" dirty="0"/>
              </a:p>
            </p:txBody>
          </p:sp>
        </mc:Choice>
        <mc:Fallback xmlns="">
          <p:sp>
            <p:nvSpPr>
              <p:cNvPr id="25" name="TextBox 24"/>
              <p:cNvSpPr txBox="1">
                <a:spLocks noRot="1" noChangeAspect="1" noMove="1" noResize="1" noEditPoints="1" noAdjustHandles="1" noChangeArrowheads="1" noChangeShapeType="1" noTextEdit="1"/>
              </p:cNvSpPr>
              <p:nvPr/>
            </p:nvSpPr>
            <p:spPr>
              <a:xfrm>
                <a:off x="4953000" y="4599801"/>
                <a:ext cx="250068" cy="276999"/>
              </a:xfrm>
              <a:prstGeom prst="rect">
                <a:avLst/>
              </a:prstGeom>
              <a:blipFill rotWithShape="0">
                <a:blip r:embed="rId6"/>
                <a:stretch>
                  <a:fillRect l="-7317" r="-4878"/>
                </a:stretch>
              </a:blipFill>
            </p:spPr>
            <p:txBody>
              <a:bodyPr/>
              <a:lstStyle/>
              <a:p>
                <a:r>
                  <a:rPr lang="en-US">
                    <a:noFill/>
                  </a:rPr>
                  <a:t> </a:t>
                </a:r>
              </a:p>
            </p:txBody>
          </p:sp>
        </mc:Fallback>
      </mc:AlternateContent>
      <p:cxnSp>
        <p:nvCxnSpPr>
          <p:cNvPr id="28" name="Straight Connector 27"/>
          <p:cNvCxnSpPr>
            <a:cxnSpLocks/>
          </p:cNvCxnSpPr>
          <p:nvPr/>
        </p:nvCxnSpPr>
        <p:spPr>
          <a:xfrm>
            <a:off x="1371600" y="4876800"/>
            <a:ext cx="0" cy="457200"/>
          </a:xfrm>
          <a:prstGeom prst="line">
            <a:avLst/>
          </a:prstGeom>
          <a:ln w="25400">
            <a:solidFill>
              <a:schemeClr val="accent1"/>
            </a:solidFill>
            <a:head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9" name="TextBox 28"/>
              <p:cNvSpPr txBox="1"/>
              <p:nvPr/>
            </p:nvSpPr>
            <p:spPr>
              <a:xfrm>
                <a:off x="1167512" y="5334000"/>
                <a:ext cx="1575688"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charset="0"/>
                        </a:rPr>
                        <m:t>𝑃𝑉</m:t>
                      </m:r>
                      <m:r>
                        <a:rPr lang="en-US" sz="2000" b="0" i="1" smtClean="0">
                          <a:latin typeface="Cambria Math" charset="0"/>
                        </a:rPr>
                        <m:t>=100000</m:t>
                      </m:r>
                    </m:oMath>
                  </m:oMathPara>
                </a14:m>
                <a:endParaRPr lang="en-US" sz="2000" dirty="0"/>
              </a:p>
            </p:txBody>
          </p:sp>
        </mc:Choice>
        <mc:Fallback xmlns="">
          <p:sp>
            <p:nvSpPr>
              <p:cNvPr id="29" name="TextBox 28"/>
              <p:cNvSpPr txBox="1">
                <a:spLocks noRot="1" noChangeAspect="1" noMove="1" noResize="1" noEditPoints="1" noAdjustHandles="1" noChangeArrowheads="1" noChangeShapeType="1" noTextEdit="1"/>
              </p:cNvSpPr>
              <p:nvPr/>
            </p:nvSpPr>
            <p:spPr>
              <a:xfrm>
                <a:off x="1167512" y="5334000"/>
                <a:ext cx="1575688" cy="307777"/>
              </a:xfrm>
              <a:prstGeom prst="rect">
                <a:avLst/>
              </a:prstGeom>
              <a:blipFill rotWithShape="0">
                <a:blip r:embed="rId7"/>
                <a:stretch>
                  <a:fillRect l="-3488" r="-3101"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Rectangle 25">
                <a:extLst>
                  <a:ext uri="{FF2B5EF4-FFF2-40B4-BE49-F238E27FC236}">
                    <a16:creationId xmlns:a16="http://schemas.microsoft.com/office/drawing/2014/main" id="{FE42652E-BE71-4EF0-9C81-30E23EE897D6}"/>
                  </a:ext>
                </a:extLst>
              </p:cNvPr>
              <p:cNvSpPr/>
              <p:nvPr/>
            </p:nvSpPr>
            <p:spPr>
              <a:xfrm>
                <a:off x="3973875" y="4050268"/>
                <a:ext cx="750525"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3200</m:t>
                      </m:r>
                    </m:oMath>
                  </m:oMathPara>
                </a14:m>
                <a:endParaRPr lang="en-US" dirty="0">
                  <a:solidFill>
                    <a:schemeClr val="bg1"/>
                  </a:solidFill>
                </a:endParaRPr>
              </a:p>
            </p:txBody>
          </p:sp>
        </mc:Choice>
        <mc:Fallback xmlns="">
          <p:sp>
            <p:nvSpPr>
              <p:cNvPr id="26" name="Rectangle 25">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3973875" y="4050268"/>
                <a:ext cx="750525" cy="369332"/>
              </a:xfrm>
              <a:prstGeom prst="rect">
                <a:avLst/>
              </a:prstGeom>
              <a:blipFill rotWithShape="0">
                <a:blip r:embed="rId9"/>
                <a:stretch>
                  <a:fillRect/>
                </a:stretch>
              </a:blipFill>
            </p:spPr>
            <p:txBody>
              <a:bodyPr/>
              <a:lstStyle/>
              <a:p>
                <a:r>
                  <a:rPr lang="en-US">
                    <a:noFill/>
                  </a:rPr>
                  <a:t> </a:t>
                </a:r>
              </a:p>
            </p:txBody>
          </p:sp>
        </mc:Fallback>
      </mc:AlternateContent>
      <p:cxnSp>
        <p:nvCxnSpPr>
          <p:cNvPr id="31" name="Straight Connector 30">
            <a:extLst>
              <a:ext uri="{FF2B5EF4-FFF2-40B4-BE49-F238E27FC236}">
                <a16:creationId xmlns:a16="http://schemas.microsoft.com/office/drawing/2014/main" id="{91318090-A997-42B1-A120-90D915B98A75}"/>
              </a:ext>
            </a:extLst>
          </p:cNvPr>
          <p:cNvCxnSpPr>
            <a:cxnSpLocks/>
          </p:cNvCxnSpPr>
          <p:nvPr/>
        </p:nvCxnSpPr>
        <p:spPr>
          <a:xfrm flipV="1">
            <a:off x="4343400" y="4495800"/>
            <a:ext cx="0" cy="365760"/>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91318090-A997-42B1-A120-90D915B98A75}"/>
              </a:ext>
            </a:extLst>
          </p:cNvPr>
          <p:cNvCxnSpPr>
            <a:cxnSpLocks/>
          </p:cNvCxnSpPr>
          <p:nvPr/>
        </p:nvCxnSpPr>
        <p:spPr>
          <a:xfrm flipV="1">
            <a:off x="13716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7" name="TextBox 26"/>
              <p:cNvSpPr txBox="1"/>
              <p:nvPr/>
            </p:nvSpPr>
            <p:spPr>
              <a:xfrm>
                <a:off x="2788920" y="5166360"/>
                <a:ext cx="1626343" cy="57817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charset="0"/>
                        </a:rPr>
                        <m:t>=</m:t>
                      </m:r>
                      <m:f>
                        <m:fPr>
                          <m:ctrlPr>
                            <a:rPr lang="mr-IN" sz="2000" b="0" i="1" smtClean="0">
                              <a:latin typeface="Cambria Math" panose="02040503050406030204" pitchFamily="18" charset="0"/>
                            </a:rPr>
                          </m:ctrlPr>
                        </m:fPr>
                        <m:num>
                          <m:r>
                            <a:rPr lang="en-US" sz="2000" b="0" i="1" smtClean="0">
                              <a:latin typeface="Cambria Math" charset="0"/>
                            </a:rPr>
                            <m:t>3000</m:t>
                          </m:r>
                        </m:num>
                        <m:den>
                          <m:r>
                            <a:rPr lang="en-US" sz="2000" b="0" i="1" smtClean="0">
                              <a:latin typeface="Cambria Math" charset="0"/>
                            </a:rPr>
                            <m:t>𝑖</m:t>
                          </m:r>
                        </m:den>
                      </m:f>
                      <m:r>
                        <a:rPr lang="en-US" sz="2000" b="0" i="1" smtClean="0">
                          <a:latin typeface="Cambria Math" charset="0"/>
                        </a:rPr>
                        <m:t>+</m:t>
                      </m:r>
                      <m:f>
                        <m:fPr>
                          <m:ctrlPr>
                            <a:rPr lang="mr-IN" sz="2000" b="0" i="1" smtClean="0">
                              <a:latin typeface="Cambria Math" panose="02040503050406030204" pitchFamily="18" charset="0"/>
                            </a:rPr>
                          </m:ctrlPr>
                        </m:fPr>
                        <m:num>
                          <m:r>
                            <a:rPr lang="en-US" sz="2000" b="0" i="1" smtClean="0">
                              <a:latin typeface="Cambria Math" charset="0"/>
                            </a:rPr>
                            <m:t>100</m:t>
                          </m:r>
                        </m:num>
                        <m:den>
                          <m:sSup>
                            <m:sSupPr>
                              <m:ctrlPr>
                                <a:rPr lang="mr-IN" sz="2000" b="0" i="1" smtClean="0">
                                  <a:latin typeface="Cambria Math" panose="02040503050406030204" pitchFamily="18" charset="0"/>
                                </a:rPr>
                              </m:ctrlPr>
                            </m:sSupPr>
                            <m:e>
                              <m:r>
                                <a:rPr lang="en-US" sz="2000" b="0" i="1" smtClean="0">
                                  <a:latin typeface="Cambria Math" charset="0"/>
                                </a:rPr>
                                <m:t>𝑖</m:t>
                              </m:r>
                            </m:e>
                            <m:sup>
                              <m:r>
                                <a:rPr lang="en-US" sz="2000" b="0" i="1" smtClean="0">
                                  <a:latin typeface="Cambria Math" charset="0"/>
                                </a:rPr>
                                <m:t>2</m:t>
                              </m:r>
                            </m:sup>
                          </m:sSup>
                        </m:den>
                      </m:f>
                    </m:oMath>
                  </m:oMathPara>
                </a14:m>
                <a:endParaRPr lang="en-US" sz="2000" dirty="0"/>
              </a:p>
            </p:txBody>
          </p:sp>
        </mc:Choice>
        <mc:Fallback xmlns="">
          <p:sp>
            <p:nvSpPr>
              <p:cNvPr id="27" name="TextBox 26"/>
              <p:cNvSpPr txBox="1">
                <a:spLocks noRot="1" noChangeAspect="1" noMove="1" noResize="1" noEditPoints="1" noAdjustHandles="1" noChangeArrowheads="1" noChangeShapeType="1" noTextEdit="1"/>
              </p:cNvSpPr>
              <p:nvPr/>
            </p:nvSpPr>
            <p:spPr>
              <a:xfrm>
                <a:off x="2788920" y="5166360"/>
                <a:ext cx="1626343" cy="578172"/>
              </a:xfrm>
              <a:prstGeom prst="rect">
                <a:avLst/>
              </a:prstGeom>
              <a:blipFill rotWithShape="0">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p:cNvSpPr txBox="1"/>
              <p:nvPr/>
            </p:nvSpPr>
            <p:spPr>
              <a:xfrm>
                <a:off x="5385190" y="3746956"/>
                <a:ext cx="787010"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400" b="0" i="1" smtClean="0">
                          <a:latin typeface="Cambria Math" charset="0"/>
                        </a:rPr>
                        <m:t>𝑃</m:t>
                      </m:r>
                      <m:r>
                        <a:rPr lang="en-US" sz="1400" b="0" i="1" smtClean="0">
                          <a:latin typeface="Cambria Math" charset="0"/>
                        </a:rPr>
                        <m:t>=3000</m:t>
                      </m:r>
                    </m:oMath>
                  </m:oMathPara>
                </a14:m>
                <a:endParaRPr lang="en-US" sz="1400" dirty="0"/>
              </a:p>
            </p:txBody>
          </p:sp>
        </mc:Choice>
        <mc:Fallback xmlns="">
          <p:sp>
            <p:nvSpPr>
              <p:cNvPr id="33" name="TextBox 32"/>
              <p:cNvSpPr txBox="1">
                <a:spLocks noRot="1" noChangeAspect="1" noMove="1" noResize="1" noEditPoints="1" noAdjustHandles="1" noChangeArrowheads="1" noChangeShapeType="1" noTextEdit="1"/>
              </p:cNvSpPr>
              <p:nvPr/>
            </p:nvSpPr>
            <p:spPr>
              <a:xfrm>
                <a:off x="5385190" y="3746956"/>
                <a:ext cx="787010" cy="215444"/>
              </a:xfrm>
              <a:prstGeom prst="rect">
                <a:avLst/>
              </a:prstGeom>
              <a:blipFill rotWithShape="0">
                <a:blip r:embed="rId11"/>
                <a:stretch>
                  <a:fillRect l="-4615" r="-4615" b="-571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5" name="TextBox 34"/>
              <p:cNvSpPr txBox="1"/>
              <p:nvPr/>
            </p:nvSpPr>
            <p:spPr>
              <a:xfrm>
                <a:off x="5410200" y="4038600"/>
                <a:ext cx="699742"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400" b="0" i="1" smtClean="0">
                          <a:latin typeface="Cambria Math" charset="0"/>
                        </a:rPr>
                        <m:t>𝑄</m:t>
                      </m:r>
                      <m:r>
                        <a:rPr lang="en-US" sz="1400" b="0" i="1" smtClean="0">
                          <a:latin typeface="Cambria Math" charset="0"/>
                        </a:rPr>
                        <m:t>=100</m:t>
                      </m:r>
                    </m:oMath>
                  </m:oMathPara>
                </a14:m>
                <a:endParaRPr lang="en-US" sz="1400" dirty="0"/>
              </a:p>
            </p:txBody>
          </p:sp>
        </mc:Choice>
        <mc:Fallback xmlns="">
          <p:sp>
            <p:nvSpPr>
              <p:cNvPr id="35" name="TextBox 34"/>
              <p:cNvSpPr txBox="1">
                <a:spLocks noRot="1" noChangeAspect="1" noMove="1" noResize="1" noEditPoints="1" noAdjustHandles="1" noChangeArrowheads="1" noChangeShapeType="1" noTextEdit="1"/>
              </p:cNvSpPr>
              <p:nvPr/>
            </p:nvSpPr>
            <p:spPr>
              <a:xfrm>
                <a:off x="5410200" y="4038600"/>
                <a:ext cx="699742" cy="215444"/>
              </a:xfrm>
              <a:prstGeom prst="rect">
                <a:avLst/>
              </a:prstGeom>
              <a:blipFill rotWithShape="0">
                <a:blip r:embed="rId12"/>
                <a:stretch>
                  <a:fillRect l="-7895" r="-5263" b="-2571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TextBox 35"/>
              <p:cNvSpPr txBox="1"/>
              <p:nvPr/>
            </p:nvSpPr>
            <p:spPr>
              <a:xfrm>
                <a:off x="4876800" y="5331023"/>
                <a:ext cx="2858026"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i="1" smtClean="0">
                          <a:latin typeface="Cambria Math" charset="0"/>
                        </a:rPr>
                        <m:t>100000</m:t>
                      </m:r>
                      <m:sSup>
                        <m:sSupPr>
                          <m:ctrlPr>
                            <a:rPr lang="mr-IN" sz="2000" i="1">
                              <a:latin typeface="Cambria Math" panose="02040503050406030204" pitchFamily="18" charset="0"/>
                            </a:rPr>
                          </m:ctrlPr>
                        </m:sSupPr>
                        <m:e>
                          <m:r>
                            <a:rPr lang="en-US" sz="2000" i="1">
                              <a:latin typeface="Cambria Math" charset="0"/>
                            </a:rPr>
                            <m:t>𝑖</m:t>
                          </m:r>
                        </m:e>
                        <m:sup>
                          <m:r>
                            <a:rPr lang="en-US" sz="2000" i="1">
                              <a:latin typeface="Cambria Math" charset="0"/>
                            </a:rPr>
                            <m:t>2</m:t>
                          </m:r>
                        </m:sup>
                      </m:sSup>
                      <m:r>
                        <a:rPr lang="en-US" sz="2000" i="1">
                          <a:latin typeface="Cambria Math" charset="0"/>
                        </a:rPr>
                        <m:t>=</m:t>
                      </m:r>
                      <m:r>
                        <a:rPr lang="en-US" sz="2000" b="0" i="1" smtClean="0">
                          <a:latin typeface="Cambria Math" charset="0"/>
                        </a:rPr>
                        <m:t>3000</m:t>
                      </m:r>
                      <m:r>
                        <a:rPr lang="en-US" sz="2000" b="0" i="1" smtClean="0">
                          <a:latin typeface="Cambria Math" charset="0"/>
                        </a:rPr>
                        <m:t>𝑖</m:t>
                      </m:r>
                      <m:r>
                        <a:rPr lang="en-US" sz="2000" b="0" i="1" smtClean="0">
                          <a:latin typeface="Cambria Math" charset="0"/>
                        </a:rPr>
                        <m:t>+100</m:t>
                      </m:r>
                    </m:oMath>
                  </m:oMathPara>
                </a14:m>
                <a:endParaRPr lang="en-US" sz="2000" dirty="0"/>
              </a:p>
            </p:txBody>
          </p:sp>
        </mc:Choice>
        <mc:Fallback xmlns="">
          <p:sp>
            <p:nvSpPr>
              <p:cNvPr id="36" name="TextBox 35"/>
              <p:cNvSpPr txBox="1">
                <a:spLocks noRot="1" noChangeAspect="1" noMove="1" noResize="1" noEditPoints="1" noAdjustHandles="1" noChangeArrowheads="1" noChangeShapeType="1" noTextEdit="1"/>
              </p:cNvSpPr>
              <p:nvPr/>
            </p:nvSpPr>
            <p:spPr>
              <a:xfrm>
                <a:off x="4876800" y="5331023"/>
                <a:ext cx="2858026" cy="307777"/>
              </a:xfrm>
              <a:prstGeom prst="rect">
                <a:avLst/>
              </a:prstGeom>
              <a:blipFill rotWithShape="0">
                <a:blip r:embed="rId13"/>
                <a:stretch>
                  <a:fillRect l="-1706" t="-4000" r="-1493"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7" name="Title 1"/>
              <p:cNvSpPr txBox="1">
                <a:spLocks/>
              </p:cNvSpPr>
              <p:nvPr/>
            </p:nvSpPr>
            <p:spPr>
              <a:xfrm>
                <a:off x="228600" y="228599"/>
                <a:ext cx="8686800" cy="133550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14:m>
                  <m:oMathPara xmlns:m="http://schemas.openxmlformats.org/officeDocument/2006/math">
                    <m:oMathParaPr>
                      <m:jc m:val="center"/>
                    </m:oMathParaPr>
                    <m:oMath xmlns:m="http://schemas.openxmlformats.org/officeDocument/2006/math">
                      <m:r>
                        <a:rPr lang="en-US" b="1" i="0" smtClean="0">
                          <a:latin typeface="Cambria Math" charset="0"/>
                        </a:rPr>
                        <m:t>𝐏𝐞𝐫𝐩𝐞𝐭𝐮𝐢𝐭𝐲</m:t>
                      </m:r>
                      <m:r>
                        <a:rPr lang="en-US" b="1" i="0" smtClean="0">
                          <a:latin typeface="Cambria Math" charset="0"/>
                        </a:rPr>
                        <m:t> </m:t>
                      </m:r>
                      <m:r>
                        <a:rPr lang="en-US" b="1" i="0" smtClean="0">
                          <a:latin typeface="Cambria Math" charset="0"/>
                        </a:rPr>
                        <m:t>𝐄𝐱𝐚𝐦𝐩𝐥𝐞</m:t>
                      </m:r>
                    </m:oMath>
                  </m:oMathPara>
                </a14:m>
                <a:endParaRPr lang="en-US" b="1" dirty="0">
                  <a:latin typeface="Bold sand ms"/>
                </a:endParaRPr>
              </a:p>
            </p:txBody>
          </p:sp>
        </mc:Choice>
        <mc:Fallback xmlns="">
          <p:sp>
            <p:nvSpPr>
              <p:cNvPr id="37" name="Title 1"/>
              <p:cNvSpPr txBox="1">
                <a:spLocks noRot="1" noChangeAspect="1" noMove="1" noResize="1" noEditPoints="1" noAdjustHandles="1" noChangeArrowheads="1" noChangeShapeType="1" noTextEdit="1"/>
              </p:cNvSpPr>
              <p:nvPr/>
            </p:nvSpPr>
            <p:spPr>
              <a:xfrm>
                <a:off x="228600" y="228599"/>
                <a:ext cx="8686800" cy="1335507"/>
              </a:xfrm>
              <a:prstGeom prst="rect">
                <a:avLst/>
              </a:prstGeom>
              <a:blipFill rotWithShape="0">
                <a:blip r:embed="rId1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802970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1933385" y="6477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endParaRPr lang="en-US" b="1" dirty="0">
              <a:latin typeface="Bold sand ms"/>
            </a:endParaRPr>
          </a:p>
        </p:txBody>
      </p:sp>
      <p:sp>
        <p:nvSpPr>
          <p:cNvPr id="17" name="Content Placeholder 2"/>
          <p:cNvSpPr txBox="1">
            <a:spLocks/>
          </p:cNvSpPr>
          <p:nvPr/>
        </p:nvSpPr>
        <p:spPr>
          <a:xfrm>
            <a:off x="278920" y="1494000"/>
            <a:ext cx="8179280" cy="497853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7800" indent="0">
              <a:spcBef>
                <a:spcPts val="700"/>
              </a:spcBef>
              <a:buClr>
                <a:schemeClr val="accent1"/>
              </a:buClr>
              <a:buNone/>
            </a:pPr>
            <a:endParaRPr lang="en-GB" sz="2000" dirty="0">
              <a:solidFill>
                <a:schemeClr val="tx1"/>
              </a:solidFill>
              <a:latin typeface="Bold sand ms"/>
            </a:endParaRPr>
          </a:p>
          <a:p>
            <a:pPr marL="177800" indent="0">
              <a:spcBef>
                <a:spcPts val="700"/>
              </a:spcBef>
              <a:buNone/>
            </a:pPr>
            <a:endParaRPr lang="en-US" sz="1800" dirty="0">
              <a:solidFill>
                <a:schemeClr val="tx1"/>
              </a:solidFill>
              <a:latin typeface="Bold sand ms"/>
            </a:endParaRPr>
          </a:p>
          <a:p>
            <a:pPr indent="-165100">
              <a:spcBef>
                <a:spcPts val="900"/>
              </a:spcBef>
            </a:pPr>
            <a:endParaRPr lang="en-US" sz="1800" dirty="0">
              <a:solidFill>
                <a:schemeClr val="tx1"/>
              </a:solidFill>
              <a:latin typeface="Bold sand ms"/>
            </a:endParaRPr>
          </a:p>
          <a:p>
            <a:pPr marL="0" indent="0">
              <a:buFont typeface="Arial" pitchFamily="34" charset="0"/>
              <a:buNone/>
            </a:pPr>
            <a:endParaRPr lang="en-US" sz="1800" dirty="0">
              <a:solidFill>
                <a:schemeClr val="tx1"/>
              </a:solidFill>
              <a:latin typeface="Bold sand ms"/>
            </a:endParaRPr>
          </a:p>
        </p:txBody>
      </p:sp>
      <p:sp>
        <p:nvSpPr>
          <p:cNvPr id="59" name="Rectangle 58">
            <a:extLst>
              <a:ext uri="{FF2B5EF4-FFF2-40B4-BE49-F238E27FC236}">
                <a16:creationId xmlns:a16="http://schemas.microsoft.com/office/drawing/2014/main" id="{DF93A1A4-453B-4452-859D-4C99C2310F6C}"/>
              </a:ext>
            </a:extLst>
          </p:cNvPr>
          <p:cNvSpPr/>
          <p:nvPr/>
        </p:nvSpPr>
        <p:spPr>
          <a:xfrm>
            <a:off x="1814439" y="10930722"/>
            <a:ext cx="1251853"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0" name="Rectangle 59">
            <a:extLst>
              <a:ext uri="{FF2B5EF4-FFF2-40B4-BE49-F238E27FC236}">
                <a16:creationId xmlns:a16="http://schemas.microsoft.com/office/drawing/2014/main" id="{819BB08B-5F96-4DDA-BA75-201C89303D84}"/>
              </a:ext>
            </a:extLst>
          </p:cNvPr>
          <p:cNvSpPr/>
          <p:nvPr/>
        </p:nvSpPr>
        <p:spPr>
          <a:xfrm>
            <a:off x="1460020" y="9973442"/>
            <a:ext cx="3937580"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1" name="TextBox 60">
            <a:extLst>
              <a:ext uri="{FF2B5EF4-FFF2-40B4-BE49-F238E27FC236}">
                <a16:creationId xmlns:a16="http://schemas.microsoft.com/office/drawing/2014/main" id="{98ABDF80-1850-455A-BF66-D52A82E57567}"/>
              </a:ext>
            </a:extLst>
          </p:cNvPr>
          <p:cNvSpPr txBox="1"/>
          <p:nvPr/>
        </p:nvSpPr>
        <p:spPr>
          <a:xfrm>
            <a:off x="2590800" y="8683939"/>
            <a:ext cx="3352800" cy="369332"/>
          </a:xfrm>
          <a:prstGeom prst="rect">
            <a:avLst/>
          </a:prstGeom>
          <a:noFill/>
        </p:spPr>
        <p:txBody>
          <a:bodyPr wrap="square" rtlCol="0">
            <a:spAutoFit/>
          </a:bodyPr>
          <a:lstStyle/>
          <a:p>
            <a:endParaRPr lang="en-GB" dirty="0"/>
          </a:p>
        </p:txBody>
      </p:sp>
      <p:sp>
        <p:nvSpPr>
          <p:cNvPr id="62" name="TextBox 61">
            <a:extLst>
              <a:ext uri="{FF2B5EF4-FFF2-40B4-BE49-F238E27FC236}">
                <a16:creationId xmlns:a16="http://schemas.microsoft.com/office/drawing/2014/main" id="{7798F9B3-9C59-44E7-91C0-4F3B3ED4B2AE}"/>
              </a:ext>
            </a:extLst>
          </p:cNvPr>
          <p:cNvSpPr txBox="1"/>
          <p:nvPr/>
        </p:nvSpPr>
        <p:spPr>
          <a:xfrm>
            <a:off x="1561359" y="10052286"/>
            <a:ext cx="65" cy="276999"/>
          </a:xfrm>
          <a:prstGeom prst="rect">
            <a:avLst/>
          </a:prstGeom>
          <a:noFill/>
        </p:spPr>
        <p:txBody>
          <a:bodyPr wrap="none" lIns="0" tIns="0" rIns="0" bIns="0" rtlCol="0">
            <a:spAutoFit/>
          </a:bodyPr>
          <a:lstStyle/>
          <a:p>
            <a:endParaRPr lang="en-GB" i="1" dirty="0">
              <a:solidFill>
                <a:srgbClr val="535353"/>
              </a:solidFill>
            </a:endParaRPr>
          </a:p>
        </p:txBody>
      </p:sp>
      <p:sp>
        <p:nvSpPr>
          <p:cNvPr id="63" name="Rectangle 62">
            <a:extLst>
              <a:ext uri="{FF2B5EF4-FFF2-40B4-BE49-F238E27FC236}">
                <a16:creationId xmlns:a16="http://schemas.microsoft.com/office/drawing/2014/main" id="{4541FB8C-C120-43F9-98E2-7F1A3CA511CE}"/>
              </a:ext>
            </a:extLst>
          </p:cNvPr>
          <p:cNvSpPr/>
          <p:nvPr/>
        </p:nvSpPr>
        <p:spPr>
          <a:xfrm>
            <a:off x="621819" y="9591136"/>
            <a:ext cx="5626768" cy="369332"/>
          </a:xfrm>
          <a:prstGeom prst="rect">
            <a:avLst/>
          </a:prstGeom>
        </p:spPr>
        <p:txBody>
          <a:bodyPr wrap="square">
            <a:spAutoFit/>
          </a:bodyPr>
          <a:lstStyle/>
          <a:p>
            <a:endParaRPr lang="en-GB" dirty="0">
              <a:solidFill>
                <a:srgbClr val="535353"/>
              </a:solidFill>
            </a:endParaRPr>
          </a:p>
        </p:txBody>
      </p:sp>
      <p:sp>
        <p:nvSpPr>
          <p:cNvPr id="64" name="Rectangle 63">
            <a:extLst>
              <a:ext uri="{FF2B5EF4-FFF2-40B4-BE49-F238E27FC236}">
                <a16:creationId xmlns:a16="http://schemas.microsoft.com/office/drawing/2014/main" id="{0F4D1327-31DB-4D84-A3C5-727DA082BF40}"/>
              </a:ext>
            </a:extLst>
          </p:cNvPr>
          <p:cNvSpPr/>
          <p:nvPr/>
        </p:nvSpPr>
        <p:spPr>
          <a:xfrm>
            <a:off x="5365990" y="10048336"/>
            <a:ext cx="5626768" cy="369332"/>
          </a:xfrm>
          <a:prstGeom prst="rect">
            <a:avLst/>
          </a:prstGeom>
        </p:spPr>
        <p:txBody>
          <a:bodyPr wrap="square">
            <a:spAutoFit/>
          </a:bodyPr>
          <a:lstStyle/>
          <a:p>
            <a:endParaRPr lang="en-GB" dirty="0">
              <a:solidFill>
                <a:srgbClr val="535353"/>
              </a:solidFill>
            </a:endParaRPr>
          </a:p>
        </p:txBody>
      </p:sp>
      <p:sp>
        <p:nvSpPr>
          <p:cNvPr id="65" name="Rectangle 64">
            <a:extLst>
              <a:ext uri="{FF2B5EF4-FFF2-40B4-BE49-F238E27FC236}">
                <a16:creationId xmlns:a16="http://schemas.microsoft.com/office/drawing/2014/main" id="{28406D90-0A90-4051-953D-ECD41607891B}"/>
              </a:ext>
            </a:extLst>
          </p:cNvPr>
          <p:cNvSpPr/>
          <p:nvPr/>
        </p:nvSpPr>
        <p:spPr>
          <a:xfrm>
            <a:off x="1841020" y="10968913"/>
            <a:ext cx="184731" cy="369332"/>
          </a:xfrm>
          <a:prstGeom prst="rect">
            <a:avLst/>
          </a:prstGeom>
        </p:spPr>
        <p:txBody>
          <a:bodyPr wrap="none">
            <a:spAutoFit/>
          </a:bodyPr>
          <a:lstStyle/>
          <a:p>
            <a:endParaRPr lang="en-GB" dirty="0">
              <a:solidFill>
                <a:srgbClr val="535353"/>
              </a:solidFill>
            </a:endParaRPr>
          </a:p>
        </p:txBody>
      </p:sp>
      <p:sp>
        <p:nvSpPr>
          <p:cNvPr id="66" name="Rectangle 65">
            <a:extLst>
              <a:ext uri="{FF2B5EF4-FFF2-40B4-BE49-F238E27FC236}">
                <a16:creationId xmlns:a16="http://schemas.microsoft.com/office/drawing/2014/main" id="{14F2B954-B7A3-4248-96D8-F8C658A21D22}"/>
              </a:ext>
            </a:extLst>
          </p:cNvPr>
          <p:cNvSpPr/>
          <p:nvPr/>
        </p:nvSpPr>
        <p:spPr>
          <a:xfrm>
            <a:off x="650290" y="10497581"/>
            <a:ext cx="5626768" cy="369332"/>
          </a:xfrm>
          <a:prstGeom prst="rect">
            <a:avLst/>
          </a:prstGeom>
        </p:spPr>
        <p:txBody>
          <a:bodyPr wrap="square">
            <a:spAutoFit/>
          </a:bodyPr>
          <a:lstStyle/>
          <a:p>
            <a:endParaRPr lang="en-GB" dirty="0">
              <a:solidFill>
                <a:srgbClr val="535353"/>
              </a:solidFill>
            </a:endParaRPr>
          </a:p>
        </p:txBody>
      </p:sp>
      <p:sp>
        <p:nvSpPr>
          <p:cNvPr id="34" name="Content Placeholder 2"/>
          <p:cNvSpPr txBox="1">
            <a:spLocks/>
          </p:cNvSpPr>
          <p:nvPr/>
        </p:nvSpPr>
        <p:spPr>
          <a:xfrm>
            <a:off x="457200" y="1494000"/>
            <a:ext cx="80010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27013" indent="0">
              <a:spcBef>
                <a:spcPts val="700"/>
              </a:spcBef>
              <a:buClr>
                <a:schemeClr val="accent1"/>
              </a:buClr>
              <a:buNone/>
            </a:pPr>
            <a:r>
              <a:rPr lang="en-US" sz="2200" dirty="0">
                <a:latin typeface="Bold sand ms"/>
              </a:rPr>
              <a:t>Sherry has 100,000 with which to fund a scholarship to the Naval Academy.  The first scholarship payment, to be made one year from now, is 3000.  Subsequent annual scholarship payments are to increase by 100 each year into perpetuity.  Determine the minimum annual effective interest rate at which the money is invested such that there will be sufficient funds to pay the scholarship payments.</a:t>
            </a:r>
            <a:endParaRPr lang="en-US" sz="2000" dirty="0">
              <a:solidFill>
                <a:schemeClr val="tx1"/>
              </a:solidFill>
              <a:latin typeface="Bold sand ms"/>
            </a:endParaRPr>
          </a:p>
          <a:p>
            <a:pPr indent="-165100">
              <a:spcBef>
                <a:spcPts val="900"/>
              </a:spcBef>
            </a:pPr>
            <a:endParaRPr lang="en-US" sz="2000" dirty="0">
              <a:solidFill>
                <a:schemeClr val="tx1"/>
              </a:solidFill>
              <a:latin typeface="Bold sand ms"/>
            </a:endParaRPr>
          </a:p>
          <a:p>
            <a:pPr marL="0" indent="0">
              <a:buFont typeface="Arial" pitchFamily="34" charset="0"/>
              <a:buNone/>
            </a:pPr>
            <a:endParaRPr lang="en-US" sz="2000" dirty="0">
              <a:solidFill>
                <a:schemeClr val="tx1"/>
              </a:solidFill>
              <a:latin typeface="Bold sand ms"/>
            </a:endParaRPr>
          </a:p>
        </p:txBody>
      </p:sp>
      <p:cxnSp>
        <p:nvCxnSpPr>
          <p:cNvPr id="14" name="Straight Connector 13">
            <a:extLst>
              <a:ext uri="{FF2B5EF4-FFF2-40B4-BE49-F238E27FC236}">
                <a16:creationId xmlns:a16="http://schemas.microsoft.com/office/drawing/2014/main" id="{469A79B9-038C-4A97-AA38-183D1B300CEB}"/>
              </a:ext>
            </a:extLst>
          </p:cNvPr>
          <p:cNvCxnSpPr>
            <a:cxnSpLocks/>
          </p:cNvCxnSpPr>
          <p:nvPr/>
        </p:nvCxnSpPr>
        <p:spPr>
          <a:xfrm>
            <a:off x="762000" y="4648200"/>
            <a:ext cx="7223760" cy="0"/>
          </a:xfrm>
          <a:prstGeom prst="line">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91318090-A997-42B1-A120-90D915B98A75}"/>
              </a:ext>
            </a:extLst>
          </p:cNvPr>
          <p:cNvCxnSpPr>
            <a:cxnSpLocks/>
          </p:cNvCxnSpPr>
          <p:nvPr/>
        </p:nvCxnSpPr>
        <p:spPr>
          <a:xfrm flipV="1">
            <a:off x="33528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9" name="Rectangle 18">
                <a:extLst>
                  <a:ext uri="{FF2B5EF4-FFF2-40B4-BE49-F238E27FC236}">
                    <a16:creationId xmlns:a16="http://schemas.microsoft.com/office/drawing/2014/main" id="{FE42652E-BE71-4EF0-9C81-30E23EE897D6}"/>
                  </a:ext>
                </a:extLst>
              </p:cNvPr>
              <p:cNvSpPr/>
              <p:nvPr/>
            </p:nvSpPr>
            <p:spPr>
              <a:xfrm>
                <a:off x="2983274" y="4050268"/>
                <a:ext cx="750526"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3100</m:t>
                      </m:r>
                    </m:oMath>
                  </m:oMathPara>
                </a14:m>
                <a:endParaRPr lang="en-US" dirty="0">
                  <a:solidFill>
                    <a:schemeClr val="bg1"/>
                  </a:solidFill>
                </a:endParaRPr>
              </a:p>
            </p:txBody>
          </p:sp>
        </mc:Choice>
        <mc:Fallback xmlns="">
          <p:sp>
            <p:nvSpPr>
              <p:cNvPr id="19" name="Rectangle 18">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2983274" y="4050268"/>
                <a:ext cx="750526" cy="369332"/>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Rectangle 19">
                <a:extLst>
                  <a:ext uri="{FF2B5EF4-FFF2-40B4-BE49-F238E27FC236}">
                    <a16:creationId xmlns:a16="http://schemas.microsoft.com/office/drawing/2014/main" id="{FE42652E-BE71-4EF0-9C81-30E23EE897D6}"/>
                  </a:ext>
                </a:extLst>
              </p:cNvPr>
              <p:cNvSpPr/>
              <p:nvPr/>
            </p:nvSpPr>
            <p:spPr>
              <a:xfrm>
                <a:off x="1981200" y="4050268"/>
                <a:ext cx="750526"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3000</m:t>
                      </m:r>
                    </m:oMath>
                  </m:oMathPara>
                </a14:m>
                <a:endParaRPr lang="en-US" dirty="0">
                  <a:solidFill>
                    <a:schemeClr val="bg1"/>
                  </a:solidFill>
                </a:endParaRPr>
              </a:p>
            </p:txBody>
          </p:sp>
        </mc:Choice>
        <mc:Fallback xmlns="">
          <p:sp>
            <p:nvSpPr>
              <p:cNvPr id="20" name="Rectangle 19">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1981200" y="4050268"/>
                <a:ext cx="750526" cy="369332"/>
              </a:xfrm>
              <a:prstGeom prst="rect">
                <a:avLst/>
              </a:prstGeom>
              <a:blipFill rotWithShape="0">
                <a:blip r:embed="rId4"/>
                <a:stretch>
                  <a:fillRect/>
                </a:stretch>
              </a:blipFill>
            </p:spPr>
            <p:txBody>
              <a:bodyPr/>
              <a:lstStyle/>
              <a:p>
                <a:r>
                  <a:rPr lang="en-US">
                    <a:noFill/>
                  </a:rPr>
                  <a:t> </a:t>
                </a:r>
              </a:p>
            </p:txBody>
          </p:sp>
        </mc:Fallback>
      </mc:AlternateContent>
      <p:cxnSp>
        <p:nvCxnSpPr>
          <p:cNvPr id="21" name="Straight Connector 20">
            <a:extLst>
              <a:ext uri="{FF2B5EF4-FFF2-40B4-BE49-F238E27FC236}">
                <a16:creationId xmlns:a16="http://schemas.microsoft.com/office/drawing/2014/main" id="{91318090-A997-42B1-A120-90D915B98A75}"/>
              </a:ext>
            </a:extLst>
          </p:cNvPr>
          <p:cNvCxnSpPr>
            <a:cxnSpLocks/>
          </p:cNvCxnSpPr>
          <p:nvPr/>
        </p:nvCxnSpPr>
        <p:spPr>
          <a:xfrm flipV="1">
            <a:off x="23622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4" name="TextBox 23"/>
              <p:cNvSpPr txBox="1"/>
              <p:nvPr/>
            </p:nvSpPr>
            <p:spPr>
              <a:xfrm>
                <a:off x="4953000" y="4066401"/>
                <a:ext cx="2500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charset="0"/>
                          <a:ea typeface="Cambria Math" charset="0"/>
                          <a:cs typeface="Cambria Math" charset="0"/>
                        </a:rPr>
                        <m:t>⋯</m:t>
                      </m:r>
                    </m:oMath>
                  </m:oMathPara>
                </a14:m>
                <a:endParaRPr lang="en-US" dirty="0"/>
              </a:p>
            </p:txBody>
          </p:sp>
        </mc:Choice>
        <mc:Fallback xmlns="">
          <p:sp>
            <p:nvSpPr>
              <p:cNvPr id="24" name="TextBox 23"/>
              <p:cNvSpPr txBox="1">
                <a:spLocks noRot="1" noChangeAspect="1" noMove="1" noResize="1" noEditPoints="1" noAdjustHandles="1" noChangeArrowheads="1" noChangeShapeType="1" noTextEdit="1"/>
              </p:cNvSpPr>
              <p:nvPr/>
            </p:nvSpPr>
            <p:spPr>
              <a:xfrm>
                <a:off x="4953000" y="4066401"/>
                <a:ext cx="250068" cy="276999"/>
              </a:xfrm>
              <a:prstGeom prst="rect">
                <a:avLst/>
              </a:prstGeom>
              <a:blipFill rotWithShape="0">
                <a:blip r:embed="rId5"/>
                <a:stretch>
                  <a:fillRect l="-7317" r="-487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p:cNvSpPr txBox="1"/>
              <p:nvPr/>
            </p:nvSpPr>
            <p:spPr>
              <a:xfrm>
                <a:off x="4953000" y="4599801"/>
                <a:ext cx="2500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charset="0"/>
                          <a:ea typeface="Cambria Math" charset="0"/>
                          <a:cs typeface="Cambria Math" charset="0"/>
                        </a:rPr>
                        <m:t>⋯</m:t>
                      </m:r>
                    </m:oMath>
                  </m:oMathPara>
                </a14:m>
                <a:endParaRPr lang="en-US" dirty="0"/>
              </a:p>
            </p:txBody>
          </p:sp>
        </mc:Choice>
        <mc:Fallback xmlns="">
          <p:sp>
            <p:nvSpPr>
              <p:cNvPr id="25" name="TextBox 24"/>
              <p:cNvSpPr txBox="1">
                <a:spLocks noRot="1" noChangeAspect="1" noMove="1" noResize="1" noEditPoints="1" noAdjustHandles="1" noChangeArrowheads="1" noChangeShapeType="1" noTextEdit="1"/>
              </p:cNvSpPr>
              <p:nvPr/>
            </p:nvSpPr>
            <p:spPr>
              <a:xfrm>
                <a:off x="4953000" y="4599801"/>
                <a:ext cx="250068" cy="276999"/>
              </a:xfrm>
              <a:prstGeom prst="rect">
                <a:avLst/>
              </a:prstGeom>
              <a:blipFill rotWithShape="0">
                <a:blip r:embed="rId6"/>
                <a:stretch>
                  <a:fillRect l="-7317" r="-4878"/>
                </a:stretch>
              </a:blipFill>
            </p:spPr>
            <p:txBody>
              <a:bodyPr/>
              <a:lstStyle/>
              <a:p>
                <a:r>
                  <a:rPr lang="en-US">
                    <a:noFill/>
                  </a:rPr>
                  <a:t> </a:t>
                </a:r>
              </a:p>
            </p:txBody>
          </p:sp>
        </mc:Fallback>
      </mc:AlternateContent>
      <p:cxnSp>
        <p:nvCxnSpPr>
          <p:cNvPr id="28" name="Straight Connector 27"/>
          <p:cNvCxnSpPr>
            <a:cxnSpLocks/>
          </p:cNvCxnSpPr>
          <p:nvPr/>
        </p:nvCxnSpPr>
        <p:spPr>
          <a:xfrm>
            <a:off x="1371600" y="4876800"/>
            <a:ext cx="0" cy="457200"/>
          </a:xfrm>
          <a:prstGeom prst="line">
            <a:avLst/>
          </a:prstGeom>
          <a:ln w="25400">
            <a:solidFill>
              <a:schemeClr val="accent1"/>
            </a:solidFill>
            <a:head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9" name="TextBox 28"/>
              <p:cNvSpPr txBox="1"/>
              <p:nvPr/>
            </p:nvSpPr>
            <p:spPr>
              <a:xfrm>
                <a:off x="1167512" y="5334000"/>
                <a:ext cx="1575688"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charset="0"/>
                        </a:rPr>
                        <m:t>𝑃𝑉</m:t>
                      </m:r>
                      <m:r>
                        <a:rPr lang="en-US" sz="2000" b="0" i="1" smtClean="0">
                          <a:latin typeface="Cambria Math" charset="0"/>
                        </a:rPr>
                        <m:t>=100000</m:t>
                      </m:r>
                    </m:oMath>
                  </m:oMathPara>
                </a14:m>
                <a:endParaRPr lang="en-US" sz="2000" dirty="0"/>
              </a:p>
            </p:txBody>
          </p:sp>
        </mc:Choice>
        <mc:Fallback xmlns="">
          <p:sp>
            <p:nvSpPr>
              <p:cNvPr id="29" name="TextBox 28"/>
              <p:cNvSpPr txBox="1">
                <a:spLocks noRot="1" noChangeAspect="1" noMove="1" noResize="1" noEditPoints="1" noAdjustHandles="1" noChangeArrowheads="1" noChangeShapeType="1" noTextEdit="1"/>
              </p:cNvSpPr>
              <p:nvPr/>
            </p:nvSpPr>
            <p:spPr>
              <a:xfrm>
                <a:off x="1167512" y="5334000"/>
                <a:ext cx="1575688" cy="307777"/>
              </a:xfrm>
              <a:prstGeom prst="rect">
                <a:avLst/>
              </a:prstGeom>
              <a:blipFill rotWithShape="0">
                <a:blip r:embed="rId7"/>
                <a:stretch>
                  <a:fillRect l="-3488" r="-3101"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Rectangle 25">
                <a:extLst>
                  <a:ext uri="{FF2B5EF4-FFF2-40B4-BE49-F238E27FC236}">
                    <a16:creationId xmlns:a16="http://schemas.microsoft.com/office/drawing/2014/main" id="{FE42652E-BE71-4EF0-9C81-30E23EE897D6}"/>
                  </a:ext>
                </a:extLst>
              </p:cNvPr>
              <p:cNvSpPr/>
              <p:nvPr/>
            </p:nvSpPr>
            <p:spPr>
              <a:xfrm>
                <a:off x="3973875" y="4050268"/>
                <a:ext cx="750525"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3200</m:t>
                      </m:r>
                    </m:oMath>
                  </m:oMathPara>
                </a14:m>
                <a:endParaRPr lang="en-US" dirty="0">
                  <a:solidFill>
                    <a:schemeClr val="bg1"/>
                  </a:solidFill>
                </a:endParaRPr>
              </a:p>
            </p:txBody>
          </p:sp>
        </mc:Choice>
        <mc:Fallback xmlns="">
          <p:sp>
            <p:nvSpPr>
              <p:cNvPr id="26" name="Rectangle 25">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3973875" y="4050268"/>
                <a:ext cx="750525" cy="369332"/>
              </a:xfrm>
              <a:prstGeom prst="rect">
                <a:avLst/>
              </a:prstGeom>
              <a:blipFill rotWithShape="0">
                <a:blip r:embed="rId9"/>
                <a:stretch>
                  <a:fillRect/>
                </a:stretch>
              </a:blipFill>
            </p:spPr>
            <p:txBody>
              <a:bodyPr/>
              <a:lstStyle/>
              <a:p>
                <a:r>
                  <a:rPr lang="en-US">
                    <a:noFill/>
                  </a:rPr>
                  <a:t> </a:t>
                </a:r>
              </a:p>
            </p:txBody>
          </p:sp>
        </mc:Fallback>
      </mc:AlternateContent>
      <p:cxnSp>
        <p:nvCxnSpPr>
          <p:cNvPr id="31" name="Straight Connector 30">
            <a:extLst>
              <a:ext uri="{FF2B5EF4-FFF2-40B4-BE49-F238E27FC236}">
                <a16:creationId xmlns:a16="http://schemas.microsoft.com/office/drawing/2014/main" id="{91318090-A997-42B1-A120-90D915B98A75}"/>
              </a:ext>
            </a:extLst>
          </p:cNvPr>
          <p:cNvCxnSpPr>
            <a:cxnSpLocks/>
          </p:cNvCxnSpPr>
          <p:nvPr/>
        </p:nvCxnSpPr>
        <p:spPr>
          <a:xfrm flipV="1">
            <a:off x="4343400" y="4495800"/>
            <a:ext cx="0" cy="365760"/>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91318090-A997-42B1-A120-90D915B98A75}"/>
              </a:ext>
            </a:extLst>
          </p:cNvPr>
          <p:cNvCxnSpPr>
            <a:cxnSpLocks/>
          </p:cNvCxnSpPr>
          <p:nvPr/>
        </p:nvCxnSpPr>
        <p:spPr>
          <a:xfrm flipV="1">
            <a:off x="13716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7" name="TextBox 26"/>
              <p:cNvSpPr txBox="1"/>
              <p:nvPr/>
            </p:nvSpPr>
            <p:spPr>
              <a:xfrm>
                <a:off x="2788920" y="5166360"/>
                <a:ext cx="1626343" cy="57817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charset="0"/>
                        </a:rPr>
                        <m:t>=</m:t>
                      </m:r>
                      <m:f>
                        <m:fPr>
                          <m:ctrlPr>
                            <a:rPr lang="mr-IN" sz="2000" b="0" i="1" smtClean="0">
                              <a:latin typeface="Cambria Math" panose="02040503050406030204" pitchFamily="18" charset="0"/>
                            </a:rPr>
                          </m:ctrlPr>
                        </m:fPr>
                        <m:num>
                          <m:r>
                            <a:rPr lang="en-US" sz="2000" b="0" i="1" smtClean="0">
                              <a:latin typeface="Cambria Math" charset="0"/>
                            </a:rPr>
                            <m:t>3000</m:t>
                          </m:r>
                        </m:num>
                        <m:den>
                          <m:r>
                            <a:rPr lang="en-US" sz="2000" b="0" i="1" smtClean="0">
                              <a:latin typeface="Cambria Math" charset="0"/>
                            </a:rPr>
                            <m:t>𝑖</m:t>
                          </m:r>
                        </m:den>
                      </m:f>
                      <m:r>
                        <a:rPr lang="en-US" sz="2000" b="0" i="1" smtClean="0">
                          <a:latin typeface="Cambria Math" charset="0"/>
                        </a:rPr>
                        <m:t>+</m:t>
                      </m:r>
                      <m:f>
                        <m:fPr>
                          <m:ctrlPr>
                            <a:rPr lang="mr-IN" sz="2000" b="0" i="1" smtClean="0">
                              <a:latin typeface="Cambria Math" panose="02040503050406030204" pitchFamily="18" charset="0"/>
                            </a:rPr>
                          </m:ctrlPr>
                        </m:fPr>
                        <m:num>
                          <m:r>
                            <a:rPr lang="en-US" sz="2000" b="0" i="1" smtClean="0">
                              <a:latin typeface="Cambria Math" charset="0"/>
                            </a:rPr>
                            <m:t>100</m:t>
                          </m:r>
                        </m:num>
                        <m:den>
                          <m:sSup>
                            <m:sSupPr>
                              <m:ctrlPr>
                                <a:rPr lang="mr-IN" sz="2000" b="0" i="1" smtClean="0">
                                  <a:latin typeface="Cambria Math" panose="02040503050406030204" pitchFamily="18" charset="0"/>
                                </a:rPr>
                              </m:ctrlPr>
                            </m:sSupPr>
                            <m:e>
                              <m:r>
                                <a:rPr lang="en-US" sz="2000" b="0" i="1" smtClean="0">
                                  <a:latin typeface="Cambria Math" charset="0"/>
                                </a:rPr>
                                <m:t>𝑖</m:t>
                              </m:r>
                            </m:e>
                            <m:sup>
                              <m:r>
                                <a:rPr lang="en-US" sz="2000" b="0" i="1" smtClean="0">
                                  <a:latin typeface="Cambria Math" charset="0"/>
                                </a:rPr>
                                <m:t>2</m:t>
                              </m:r>
                            </m:sup>
                          </m:sSup>
                        </m:den>
                      </m:f>
                    </m:oMath>
                  </m:oMathPara>
                </a14:m>
                <a:endParaRPr lang="en-US" sz="2000" dirty="0"/>
              </a:p>
            </p:txBody>
          </p:sp>
        </mc:Choice>
        <mc:Fallback xmlns="">
          <p:sp>
            <p:nvSpPr>
              <p:cNvPr id="27" name="TextBox 26"/>
              <p:cNvSpPr txBox="1">
                <a:spLocks noRot="1" noChangeAspect="1" noMove="1" noResize="1" noEditPoints="1" noAdjustHandles="1" noChangeArrowheads="1" noChangeShapeType="1" noTextEdit="1"/>
              </p:cNvSpPr>
              <p:nvPr/>
            </p:nvSpPr>
            <p:spPr>
              <a:xfrm>
                <a:off x="2788920" y="5166360"/>
                <a:ext cx="1626343" cy="578172"/>
              </a:xfrm>
              <a:prstGeom prst="rect">
                <a:avLst/>
              </a:prstGeom>
              <a:blipFill rotWithShape="0">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p:cNvSpPr txBox="1"/>
              <p:nvPr/>
            </p:nvSpPr>
            <p:spPr>
              <a:xfrm>
                <a:off x="5385190" y="3746956"/>
                <a:ext cx="787010"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400" b="0" i="1" smtClean="0">
                          <a:latin typeface="Cambria Math" charset="0"/>
                        </a:rPr>
                        <m:t>𝑃</m:t>
                      </m:r>
                      <m:r>
                        <a:rPr lang="en-US" sz="1400" b="0" i="1" smtClean="0">
                          <a:latin typeface="Cambria Math" charset="0"/>
                        </a:rPr>
                        <m:t>=3000</m:t>
                      </m:r>
                    </m:oMath>
                  </m:oMathPara>
                </a14:m>
                <a:endParaRPr lang="en-US" sz="1400" dirty="0"/>
              </a:p>
            </p:txBody>
          </p:sp>
        </mc:Choice>
        <mc:Fallback xmlns="">
          <p:sp>
            <p:nvSpPr>
              <p:cNvPr id="33" name="TextBox 32"/>
              <p:cNvSpPr txBox="1">
                <a:spLocks noRot="1" noChangeAspect="1" noMove="1" noResize="1" noEditPoints="1" noAdjustHandles="1" noChangeArrowheads="1" noChangeShapeType="1" noTextEdit="1"/>
              </p:cNvSpPr>
              <p:nvPr/>
            </p:nvSpPr>
            <p:spPr>
              <a:xfrm>
                <a:off x="5385190" y="3746956"/>
                <a:ext cx="787010" cy="215444"/>
              </a:xfrm>
              <a:prstGeom prst="rect">
                <a:avLst/>
              </a:prstGeom>
              <a:blipFill rotWithShape="0">
                <a:blip r:embed="rId11"/>
                <a:stretch>
                  <a:fillRect l="-4615" r="-4615" b="-571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5" name="TextBox 34"/>
              <p:cNvSpPr txBox="1"/>
              <p:nvPr/>
            </p:nvSpPr>
            <p:spPr>
              <a:xfrm>
                <a:off x="5410200" y="4038600"/>
                <a:ext cx="699742"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400" b="0" i="1" smtClean="0">
                          <a:latin typeface="Cambria Math" charset="0"/>
                        </a:rPr>
                        <m:t>𝑄</m:t>
                      </m:r>
                      <m:r>
                        <a:rPr lang="en-US" sz="1400" b="0" i="1" smtClean="0">
                          <a:latin typeface="Cambria Math" charset="0"/>
                        </a:rPr>
                        <m:t>=100</m:t>
                      </m:r>
                    </m:oMath>
                  </m:oMathPara>
                </a14:m>
                <a:endParaRPr lang="en-US" sz="1400" dirty="0"/>
              </a:p>
            </p:txBody>
          </p:sp>
        </mc:Choice>
        <mc:Fallback xmlns="">
          <p:sp>
            <p:nvSpPr>
              <p:cNvPr id="35" name="TextBox 34"/>
              <p:cNvSpPr txBox="1">
                <a:spLocks noRot="1" noChangeAspect="1" noMove="1" noResize="1" noEditPoints="1" noAdjustHandles="1" noChangeArrowheads="1" noChangeShapeType="1" noTextEdit="1"/>
              </p:cNvSpPr>
              <p:nvPr/>
            </p:nvSpPr>
            <p:spPr>
              <a:xfrm>
                <a:off x="5410200" y="4038600"/>
                <a:ext cx="699742" cy="215444"/>
              </a:xfrm>
              <a:prstGeom prst="rect">
                <a:avLst/>
              </a:prstGeom>
              <a:blipFill rotWithShape="0">
                <a:blip r:embed="rId12"/>
                <a:stretch>
                  <a:fillRect l="-7895" r="-5263" b="-2571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7" name="TextBox 36"/>
              <p:cNvSpPr txBox="1"/>
              <p:nvPr/>
            </p:nvSpPr>
            <p:spPr>
              <a:xfrm>
                <a:off x="4876800" y="5331023"/>
                <a:ext cx="3307059"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i="1" smtClean="0">
                          <a:latin typeface="Cambria Math" charset="0"/>
                        </a:rPr>
                        <m:t>100000</m:t>
                      </m:r>
                      <m:sSup>
                        <m:sSupPr>
                          <m:ctrlPr>
                            <a:rPr lang="mr-IN" sz="2000" i="1">
                              <a:latin typeface="Cambria Math" panose="02040503050406030204" pitchFamily="18" charset="0"/>
                            </a:rPr>
                          </m:ctrlPr>
                        </m:sSupPr>
                        <m:e>
                          <m:r>
                            <a:rPr lang="en-US" sz="2000" i="1">
                              <a:latin typeface="Cambria Math" charset="0"/>
                            </a:rPr>
                            <m:t>𝑖</m:t>
                          </m:r>
                        </m:e>
                        <m:sup>
                          <m:r>
                            <a:rPr lang="en-US" sz="2000" i="1">
                              <a:latin typeface="Cambria Math" charset="0"/>
                            </a:rPr>
                            <m:t>2</m:t>
                          </m:r>
                        </m:sup>
                      </m:sSup>
                      <m:r>
                        <a:rPr lang="en-US" sz="2000" b="0" i="1" smtClean="0">
                          <a:latin typeface="Cambria Math" charset="0"/>
                        </a:rPr>
                        <m:t>−3000</m:t>
                      </m:r>
                      <m:r>
                        <a:rPr lang="en-US" sz="2000" b="0" i="1" smtClean="0">
                          <a:latin typeface="Cambria Math" charset="0"/>
                        </a:rPr>
                        <m:t>𝑖</m:t>
                      </m:r>
                      <m:r>
                        <a:rPr lang="en-US" sz="2000" b="0" i="1" smtClean="0">
                          <a:latin typeface="Cambria Math" charset="0"/>
                        </a:rPr>
                        <m:t>−100=0</m:t>
                      </m:r>
                    </m:oMath>
                  </m:oMathPara>
                </a14:m>
                <a:endParaRPr lang="en-US" sz="2000" dirty="0"/>
              </a:p>
            </p:txBody>
          </p:sp>
        </mc:Choice>
        <mc:Fallback xmlns="">
          <p:sp>
            <p:nvSpPr>
              <p:cNvPr id="37" name="TextBox 36"/>
              <p:cNvSpPr txBox="1">
                <a:spLocks noRot="1" noChangeAspect="1" noMove="1" noResize="1" noEditPoints="1" noAdjustHandles="1" noChangeArrowheads="1" noChangeShapeType="1" noTextEdit="1"/>
              </p:cNvSpPr>
              <p:nvPr/>
            </p:nvSpPr>
            <p:spPr>
              <a:xfrm>
                <a:off x="4876800" y="5331023"/>
                <a:ext cx="3307059" cy="307777"/>
              </a:xfrm>
              <a:prstGeom prst="rect">
                <a:avLst/>
              </a:prstGeom>
              <a:blipFill rotWithShape="0">
                <a:blip r:embed="rId13"/>
                <a:stretch>
                  <a:fillRect l="-1476" t="-4000" r="-1476"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8" name="Title 1"/>
              <p:cNvSpPr txBox="1">
                <a:spLocks/>
              </p:cNvSpPr>
              <p:nvPr/>
            </p:nvSpPr>
            <p:spPr>
              <a:xfrm>
                <a:off x="228600" y="228599"/>
                <a:ext cx="8686800" cy="133550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14:m>
                  <m:oMathPara xmlns:m="http://schemas.openxmlformats.org/officeDocument/2006/math">
                    <m:oMathParaPr>
                      <m:jc m:val="center"/>
                    </m:oMathParaPr>
                    <m:oMath xmlns:m="http://schemas.openxmlformats.org/officeDocument/2006/math">
                      <m:r>
                        <a:rPr lang="en-US" b="1" i="0" smtClean="0">
                          <a:latin typeface="Cambria Math" charset="0"/>
                        </a:rPr>
                        <m:t>𝐏𝐞𝐫𝐩𝐞𝐭𝐮𝐢𝐭𝐲</m:t>
                      </m:r>
                      <m:r>
                        <a:rPr lang="en-US" b="1" i="0" smtClean="0">
                          <a:latin typeface="Cambria Math" charset="0"/>
                        </a:rPr>
                        <m:t> </m:t>
                      </m:r>
                      <m:r>
                        <a:rPr lang="en-US" b="1" i="0" smtClean="0">
                          <a:latin typeface="Cambria Math" charset="0"/>
                        </a:rPr>
                        <m:t>𝐄𝐱𝐚𝐦𝐩𝐥𝐞</m:t>
                      </m:r>
                    </m:oMath>
                  </m:oMathPara>
                </a14:m>
                <a:endParaRPr lang="en-US" b="1" dirty="0">
                  <a:latin typeface="Bold sand ms"/>
                </a:endParaRPr>
              </a:p>
            </p:txBody>
          </p:sp>
        </mc:Choice>
        <mc:Fallback xmlns="">
          <p:sp>
            <p:nvSpPr>
              <p:cNvPr id="38" name="Title 1"/>
              <p:cNvSpPr txBox="1">
                <a:spLocks noRot="1" noChangeAspect="1" noMove="1" noResize="1" noEditPoints="1" noAdjustHandles="1" noChangeArrowheads="1" noChangeShapeType="1" noTextEdit="1"/>
              </p:cNvSpPr>
              <p:nvPr/>
            </p:nvSpPr>
            <p:spPr>
              <a:xfrm>
                <a:off x="228600" y="228599"/>
                <a:ext cx="8686800" cy="1335507"/>
              </a:xfrm>
              <a:prstGeom prst="rect">
                <a:avLst/>
              </a:prstGeom>
              <a:blipFill rotWithShape="0">
                <a:blip r:embed="rId1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7030350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1933385" y="6477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endParaRPr lang="en-US" b="1" dirty="0">
              <a:latin typeface="Bold sand ms"/>
            </a:endParaRPr>
          </a:p>
        </p:txBody>
      </p:sp>
      <p:sp>
        <p:nvSpPr>
          <p:cNvPr id="17" name="Content Placeholder 2"/>
          <p:cNvSpPr txBox="1">
            <a:spLocks/>
          </p:cNvSpPr>
          <p:nvPr/>
        </p:nvSpPr>
        <p:spPr>
          <a:xfrm>
            <a:off x="278920" y="1494000"/>
            <a:ext cx="8179280" cy="497853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7800" indent="0">
              <a:spcBef>
                <a:spcPts val="700"/>
              </a:spcBef>
              <a:buClr>
                <a:schemeClr val="accent1"/>
              </a:buClr>
              <a:buNone/>
            </a:pPr>
            <a:endParaRPr lang="en-GB" sz="2000" dirty="0">
              <a:solidFill>
                <a:schemeClr val="tx1"/>
              </a:solidFill>
              <a:latin typeface="Bold sand ms"/>
            </a:endParaRPr>
          </a:p>
          <a:p>
            <a:pPr marL="177800" indent="0">
              <a:spcBef>
                <a:spcPts val="700"/>
              </a:spcBef>
              <a:buNone/>
            </a:pPr>
            <a:endParaRPr lang="en-US" sz="1800" dirty="0">
              <a:solidFill>
                <a:schemeClr val="tx1"/>
              </a:solidFill>
              <a:latin typeface="Bold sand ms"/>
            </a:endParaRPr>
          </a:p>
          <a:p>
            <a:pPr indent="-165100">
              <a:spcBef>
                <a:spcPts val="900"/>
              </a:spcBef>
            </a:pPr>
            <a:endParaRPr lang="en-US" sz="1800" dirty="0">
              <a:solidFill>
                <a:schemeClr val="tx1"/>
              </a:solidFill>
              <a:latin typeface="Bold sand ms"/>
            </a:endParaRPr>
          </a:p>
          <a:p>
            <a:pPr marL="0" indent="0">
              <a:buFont typeface="Arial" pitchFamily="34" charset="0"/>
              <a:buNone/>
            </a:pPr>
            <a:endParaRPr lang="en-US" sz="1800" dirty="0">
              <a:solidFill>
                <a:schemeClr val="tx1"/>
              </a:solidFill>
              <a:latin typeface="Bold sand ms"/>
            </a:endParaRPr>
          </a:p>
        </p:txBody>
      </p:sp>
      <p:sp>
        <p:nvSpPr>
          <p:cNvPr id="59" name="Rectangle 58">
            <a:extLst>
              <a:ext uri="{FF2B5EF4-FFF2-40B4-BE49-F238E27FC236}">
                <a16:creationId xmlns:a16="http://schemas.microsoft.com/office/drawing/2014/main" id="{DF93A1A4-453B-4452-859D-4C99C2310F6C}"/>
              </a:ext>
            </a:extLst>
          </p:cNvPr>
          <p:cNvSpPr/>
          <p:nvPr/>
        </p:nvSpPr>
        <p:spPr>
          <a:xfrm>
            <a:off x="1814439" y="10930722"/>
            <a:ext cx="1251853"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0" name="Rectangle 59">
            <a:extLst>
              <a:ext uri="{FF2B5EF4-FFF2-40B4-BE49-F238E27FC236}">
                <a16:creationId xmlns:a16="http://schemas.microsoft.com/office/drawing/2014/main" id="{819BB08B-5F96-4DDA-BA75-201C89303D84}"/>
              </a:ext>
            </a:extLst>
          </p:cNvPr>
          <p:cNvSpPr/>
          <p:nvPr/>
        </p:nvSpPr>
        <p:spPr>
          <a:xfrm>
            <a:off x="1460020" y="9973442"/>
            <a:ext cx="3937580"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1" name="TextBox 60">
            <a:extLst>
              <a:ext uri="{FF2B5EF4-FFF2-40B4-BE49-F238E27FC236}">
                <a16:creationId xmlns:a16="http://schemas.microsoft.com/office/drawing/2014/main" id="{98ABDF80-1850-455A-BF66-D52A82E57567}"/>
              </a:ext>
            </a:extLst>
          </p:cNvPr>
          <p:cNvSpPr txBox="1"/>
          <p:nvPr/>
        </p:nvSpPr>
        <p:spPr>
          <a:xfrm>
            <a:off x="2590800" y="8683939"/>
            <a:ext cx="3352800" cy="369332"/>
          </a:xfrm>
          <a:prstGeom prst="rect">
            <a:avLst/>
          </a:prstGeom>
          <a:noFill/>
        </p:spPr>
        <p:txBody>
          <a:bodyPr wrap="square" rtlCol="0">
            <a:spAutoFit/>
          </a:bodyPr>
          <a:lstStyle/>
          <a:p>
            <a:endParaRPr lang="en-GB" dirty="0"/>
          </a:p>
        </p:txBody>
      </p:sp>
      <p:sp>
        <p:nvSpPr>
          <p:cNvPr id="62" name="TextBox 61">
            <a:extLst>
              <a:ext uri="{FF2B5EF4-FFF2-40B4-BE49-F238E27FC236}">
                <a16:creationId xmlns:a16="http://schemas.microsoft.com/office/drawing/2014/main" id="{7798F9B3-9C59-44E7-91C0-4F3B3ED4B2AE}"/>
              </a:ext>
            </a:extLst>
          </p:cNvPr>
          <p:cNvSpPr txBox="1"/>
          <p:nvPr/>
        </p:nvSpPr>
        <p:spPr>
          <a:xfrm>
            <a:off x="1561359" y="10052286"/>
            <a:ext cx="65" cy="276999"/>
          </a:xfrm>
          <a:prstGeom prst="rect">
            <a:avLst/>
          </a:prstGeom>
          <a:noFill/>
        </p:spPr>
        <p:txBody>
          <a:bodyPr wrap="none" lIns="0" tIns="0" rIns="0" bIns="0" rtlCol="0">
            <a:spAutoFit/>
          </a:bodyPr>
          <a:lstStyle/>
          <a:p>
            <a:endParaRPr lang="en-GB" i="1" dirty="0">
              <a:solidFill>
                <a:srgbClr val="535353"/>
              </a:solidFill>
            </a:endParaRPr>
          </a:p>
        </p:txBody>
      </p:sp>
      <p:sp>
        <p:nvSpPr>
          <p:cNvPr id="63" name="Rectangle 62">
            <a:extLst>
              <a:ext uri="{FF2B5EF4-FFF2-40B4-BE49-F238E27FC236}">
                <a16:creationId xmlns:a16="http://schemas.microsoft.com/office/drawing/2014/main" id="{4541FB8C-C120-43F9-98E2-7F1A3CA511CE}"/>
              </a:ext>
            </a:extLst>
          </p:cNvPr>
          <p:cNvSpPr/>
          <p:nvPr/>
        </p:nvSpPr>
        <p:spPr>
          <a:xfrm>
            <a:off x="621819" y="9591136"/>
            <a:ext cx="5626768" cy="369332"/>
          </a:xfrm>
          <a:prstGeom prst="rect">
            <a:avLst/>
          </a:prstGeom>
        </p:spPr>
        <p:txBody>
          <a:bodyPr wrap="square">
            <a:spAutoFit/>
          </a:bodyPr>
          <a:lstStyle/>
          <a:p>
            <a:endParaRPr lang="en-GB" dirty="0">
              <a:solidFill>
                <a:srgbClr val="535353"/>
              </a:solidFill>
            </a:endParaRPr>
          </a:p>
        </p:txBody>
      </p:sp>
      <p:sp>
        <p:nvSpPr>
          <p:cNvPr id="64" name="Rectangle 63">
            <a:extLst>
              <a:ext uri="{FF2B5EF4-FFF2-40B4-BE49-F238E27FC236}">
                <a16:creationId xmlns:a16="http://schemas.microsoft.com/office/drawing/2014/main" id="{0F4D1327-31DB-4D84-A3C5-727DA082BF40}"/>
              </a:ext>
            </a:extLst>
          </p:cNvPr>
          <p:cNvSpPr/>
          <p:nvPr/>
        </p:nvSpPr>
        <p:spPr>
          <a:xfrm>
            <a:off x="5365990" y="10048336"/>
            <a:ext cx="5626768" cy="369332"/>
          </a:xfrm>
          <a:prstGeom prst="rect">
            <a:avLst/>
          </a:prstGeom>
        </p:spPr>
        <p:txBody>
          <a:bodyPr wrap="square">
            <a:spAutoFit/>
          </a:bodyPr>
          <a:lstStyle/>
          <a:p>
            <a:endParaRPr lang="en-GB" dirty="0">
              <a:solidFill>
                <a:srgbClr val="535353"/>
              </a:solidFill>
            </a:endParaRPr>
          </a:p>
        </p:txBody>
      </p:sp>
      <p:sp>
        <p:nvSpPr>
          <p:cNvPr id="65" name="Rectangle 64">
            <a:extLst>
              <a:ext uri="{FF2B5EF4-FFF2-40B4-BE49-F238E27FC236}">
                <a16:creationId xmlns:a16="http://schemas.microsoft.com/office/drawing/2014/main" id="{28406D90-0A90-4051-953D-ECD41607891B}"/>
              </a:ext>
            </a:extLst>
          </p:cNvPr>
          <p:cNvSpPr/>
          <p:nvPr/>
        </p:nvSpPr>
        <p:spPr>
          <a:xfrm>
            <a:off x="1841020" y="10968913"/>
            <a:ext cx="184731" cy="369332"/>
          </a:xfrm>
          <a:prstGeom prst="rect">
            <a:avLst/>
          </a:prstGeom>
        </p:spPr>
        <p:txBody>
          <a:bodyPr wrap="none">
            <a:spAutoFit/>
          </a:bodyPr>
          <a:lstStyle/>
          <a:p>
            <a:endParaRPr lang="en-GB" dirty="0">
              <a:solidFill>
                <a:srgbClr val="535353"/>
              </a:solidFill>
            </a:endParaRPr>
          </a:p>
        </p:txBody>
      </p:sp>
      <p:sp>
        <p:nvSpPr>
          <p:cNvPr id="66" name="Rectangle 65">
            <a:extLst>
              <a:ext uri="{FF2B5EF4-FFF2-40B4-BE49-F238E27FC236}">
                <a16:creationId xmlns:a16="http://schemas.microsoft.com/office/drawing/2014/main" id="{14F2B954-B7A3-4248-96D8-F8C658A21D22}"/>
              </a:ext>
            </a:extLst>
          </p:cNvPr>
          <p:cNvSpPr/>
          <p:nvPr/>
        </p:nvSpPr>
        <p:spPr>
          <a:xfrm>
            <a:off x="650290" y="10497581"/>
            <a:ext cx="5626768" cy="369332"/>
          </a:xfrm>
          <a:prstGeom prst="rect">
            <a:avLst/>
          </a:prstGeom>
        </p:spPr>
        <p:txBody>
          <a:bodyPr wrap="square">
            <a:spAutoFit/>
          </a:bodyPr>
          <a:lstStyle/>
          <a:p>
            <a:endParaRPr lang="en-GB" dirty="0">
              <a:solidFill>
                <a:srgbClr val="535353"/>
              </a:solidFill>
            </a:endParaRPr>
          </a:p>
        </p:txBody>
      </p:sp>
      <p:sp>
        <p:nvSpPr>
          <p:cNvPr id="34" name="Content Placeholder 2"/>
          <p:cNvSpPr txBox="1">
            <a:spLocks/>
          </p:cNvSpPr>
          <p:nvPr/>
        </p:nvSpPr>
        <p:spPr>
          <a:xfrm>
            <a:off x="457200" y="1494000"/>
            <a:ext cx="80010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27013" indent="0">
              <a:spcBef>
                <a:spcPts val="700"/>
              </a:spcBef>
              <a:buClr>
                <a:schemeClr val="accent1"/>
              </a:buClr>
              <a:buNone/>
            </a:pPr>
            <a:r>
              <a:rPr lang="en-US" sz="2200" dirty="0">
                <a:latin typeface="Bold sand ms"/>
              </a:rPr>
              <a:t>Sherry has 100,000 with which to fund a scholarship to the Naval Academy.  The first scholarship payment, to be made one year from now, is 3000.  Subsequent annual scholarship payments are to increase by 100 each year into perpetuity.  Determine the minimum annual effective interest rate at which the money is invested such that there will be sufficient funds to pay the scholarship payments.</a:t>
            </a:r>
            <a:endParaRPr lang="en-US" sz="2000" dirty="0">
              <a:solidFill>
                <a:schemeClr val="tx1"/>
              </a:solidFill>
              <a:latin typeface="Bold sand ms"/>
            </a:endParaRPr>
          </a:p>
          <a:p>
            <a:pPr indent="-165100">
              <a:spcBef>
                <a:spcPts val="900"/>
              </a:spcBef>
            </a:pPr>
            <a:endParaRPr lang="en-US" sz="2000" dirty="0">
              <a:solidFill>
                <a:schemeClr val="tx1"/>
              </a:solidFill>
              <a:latin typeface="Bold sand ms"/>
            </a:endParaRPr>
          </a:p>
          <a:p>
            <a:pPr marL="0" indent="0">
              <a:buFont typeface="Arial" pitchFamily="34" charset="0"/>
              <a:buNone/>
            </a:pPr>
            <a:endParaRPr lang="en-US" sz="2000" dirty="0">
              <a:solidFill>
                <a:schemeClr val="tx1"/>
              </a:solidFill>
              <a:latin typeface="Bold sand ms"/>
            </a:endParaRPr>
          </a:p>
        </p:txBody>
      </p:sp>
      <p:cxnSp>
        <p:nvCxnSpPr>
          <p:cNvPr id="14" name="Straight Connector 13">
            <a:extLst>
              <a:ext uri="{FF2B5EF4-FFF2-40B4-BE49-F238E27FC236}">
                <a16:creationId xmlns:a16="http://schemas.microsoft.com/office/drawing/2014/main" id="{469A79B9-038C-4A97-AA38-183D1B300CEB}"/>
              </a:ext>
            </a:extLst>
          </p:cNvPr>
          <p:cNvCxnSpPr>
            <a:cxnSpLocks/>
          </p:cNvCxnSpPr>
          <p:nvPr/>
        </p:nvCxnSpPr>
        <p:spPr>
          <a:xfrm>
            <a:off x="762000" y="4648200"/>
            <a:ext cx="7223760" cy="0"/>
          </a:xfrm>
          <a:prstGeom prst="line">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91318090-A997-42B1-A120-90D915B98A75}"/>
              </a:ext>
            </a:extLst>
          </p:cNvPr>
          <p:cNvCxnSpPr>
            <a:cxnSpLocks/>
          </p:cNvCxnSpPr>
          <p:nvPr/>
        </p:nvCxnSpPr>
        <p:spPr>
          <a:xfrm flipV="1">
            <a:off x="33528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9" name="Rectangle 18">
                <a:extLst>
                  <a:ext uri="{FF2B5EF4-FFF2-40B4-BE49-F238E27FC236}">
                    <a16:creationId xmlns:a16="http://schemas.microsoft.com/office/drawing/2014/main" id="{FE42652E-BE71-4EF0-9C81-30E23EE897D6}"/>
                  </a:ext>
                </a:extLst>
              </p:cNvPr>
              <p:cNvSpPr/>
              <p:nvPr/>
            </p:nvSpPr>
            <p:spPr>
              <a:xfrm>
                <a:off x="2983274" y="4050268"/>
                <a:ext cx="750526"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3100</m:t>
                      </m:r>
                    </m:oMath>
                  </m:oMathPara>
                </a14:m>
                <a:endParaRPr lang="en-US" dirty="0">
                  <a:solidFill>
                    <a:schemeClr val="bg1"/>
                  </a:solidFill>
                </a:endParaRPr>
              </a:p>
            </p:txBody>
          </p:sp>
        </mc:Choice>
        <mc:Fallback xmlns="">
          <p:sp>
            <p:nvSpPr>
              <p:cNvPr id="19" name="Rectangle 18">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2983274" y="4050268"/>
                <a:ext cx="750526" cy="369332"/>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Rectangle 19">
                <a:extLst>
                  <a:ext uri="{FF2B5EF4-FFF2-40B4-BE49-F238E27FC236}">
                    <a16:creationId xmlns:a16="http://schemas.microsoft.com/office/drawing/2014/main" id="{FE42652E-BE71-4EF0-9C81-30E23EE897D6}"/>
                  </a:ext>
                </a:extLst>
              </p:cNvPr>
              <p:cNvSpPr/>
              <p:nvPr/>
            </p:nvSpPr>
            <p:spPr>
              <a:xfrm>
                <a:off x="1981200" y="4050268"/>
                <a:ext cx="750526"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3000</m:t>
                      </m:r>
                    </m:oMath>
                  </m:oMathPara>
                </a14:m>
                <a:endParaRPr lang="en-US" dirty="0">
                  <a:solidFill>
                    <a:schemeClr val="bg1"/>
                  </a:solidFill>
                </a:endParaRPr>
              </a:p>
            </p:txBody>
          </p:sp>
        </mc:Choice>
        <mc:Fallback xmlns="">
          <p:sp>
            <p:nvSpPr>
              <p:cNvPr id="20" name="Rectangle 19">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1981200" y="4050268"/>
                <a:ext cx="750526" cy="369332"/>
              </a:xfrm>
              <a:prstGeom prst="rect">
                <a:avLst/>
              </a:prstGeom>
              <a:blipFill rotWithShape="0">
                <a:blip r:embed="rId4"/>
                <a:stretch>
                  <a:fillRect/>
                </a:stretch>
              </a:blipFill>
            </p:spPr>
            <p:txBody>
              <a:bodyPr/>
              <a:lstStyle/>
              <a:p>
                <a:r>
                  <a:rPr lang="en-US">
                    <a:noFill/>
                  </a:rPr>
                  <a:t> </a:t>
                </a:r>
              </a:p>
            </p:txBody>
          </p:sp>
        </mc:Fallback>
      </mc:AlternateContent>
      <p:cxnSp>
        <p:nvCxnSpPr>
          <p:cNvPr id="21" name="Straight Connector 20">
            <a:extLst>
              <a:ext uri="{FF2B5EF4-FFF2-40B4-BE49-F238E27FC236}">
                <a16:creationId xmlns:a16="http://schemas.microsoft.com/office/drawing/2014/main" id="{91318090-A997-42B1-A120-90D915B98A75}"/>
              </a:ext>
            </a:extLst>
          </p:cNvPr>
          <p:cNvCxnSpPr>
            <a:cxnSpLocks/>
          </p:cNvCxnSpPr>
          <p:nvPr/>
        </p:nvCxnSpPr>
        <p:spPr>
          <a:xfrm flipV="1">
            <a:off x="23622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4" name="TextBox 23"/>
              <p:cNvSpPr txBox="1"/>
              <p:nvPr/>
            </p:nvSpPr>
            <p:spPr>
              <a:xfrm>
                <a:off x="4953000" y="4066401"/>
                <a:ext cx="2500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charset="0"/>
                          <a:ea typeface="Cambria Math" charset="0"/>
                          <a:cs typeface="Cambria Math" charset="0"/>
                        </a:rPr>
                        <m:t>⋯</m:t>
                      </m:r>
                    </m:oMath>
                  </m:oMathPara>
                </a14:m>
                <a:endParaRPr lang="en-US" dirty="0"/>
              </a:p>
            </p:txBody>
          </p:sp>
        </mc:Choice>
        <mc:Fallback xmlns="">
          <p:sp>
            <p:nvSpPr>
              <p:cNvPr id="24" name="TextBox 23"/>
              <p:cNvSpPr txBox="1">
                <a:spLocks noRot="1" noChangeAspect="1" noMove="1" noResize="1" noEditPoints="1" noAdjustHandles="1" noChangeArrowheads="1" noChangeShapeType="1" noTextEdit="1"/>
              </p:cNvSpPr>
              <p:nvPr/>
            </p:nvSpPr>
            <p:spPr>
              <a:xfrm>
                <a:off x="4953000" y="4066401"/>
                <a:ext cx="250068" cy="276999"/>
              </a:xfrm>
              <a:prstGeom prst="rect">
                <a:avLst/>
              </a:prstGeom>
              <a:blipFill rotWithShape="0">
                <a:blip r:embed="rId5"/>
                <a:stretch>
                  <a:fillRect l="-7317" r="-487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p:cNvSpPr txBox="1"/>
              <p:nvPr/>
            </p:nvSpPr>
            <p:spPr>
              <a:xfrm>
                <a:off x="4953000" y="4599801"/>
                <a:ext cx="2500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charset="0"/>
                          <a:ea typeface="Cambria Math" charset="0"/>
                          <a:cs typeface="Cambria Math" charset="0"/>
                        </a:rPr>
                        <m:t>⋯</m:t>
                      </m:r>
                    </m:oMath>
                  </m:oMathPara>
                </a14:m>
                <a:endParaRPr lang="en-US" dirty="0"/>
              </a:p>
            </p:txBody>
          </p:sp>
        </mc:Choice>
        <mc:Fallback xmlns="">
          <p:sp>
            <p:nvSpPr>
              <p:cNvPr id="25" name="TextBox 24"/>
              <p:cNvSpPr txBox="1">
                <a:spLocks noRot="1" noChangeAspect="1" noMove="1" noResize="1" noEditPoints="1" noAdjustHandles="1" noChangeArrowheads="1" noChangeShapeType="1" noTextEdit="1"/>
              </p:cNvSpPr>
              <p:nvPr/>
            </p:nvSpPr>
            <p:spPr>
              <a:xfrm>
                <a:off x="4953000" y="4599801"/>
                <a:ext cx="250068" cy="276999"/>
              </a:xfrm>
              <a:prstGeom prst="rect">
                <a:avLst/>
              </a:prstGeom>
              <a:blipFill rotWithShape="0">
                <a:blip r:embed="rId6"/>
                <a:stretch>
                  <a:fillRect l="-7317" r="-4878"/>
                </a:stretch>
              </a:blipFill>
            </p:spPr>
            <p:txBody>
              <a:bodyPr/>
              <a:lstStyle/>
              <a:p>
                <a:r>
                  <a:rPr lang="en-US">
                    <a:noFill/>
                  </a:rPr>
                  <a:t> </a:t>
                </a:r>
              </a:p>
            </p:txBody>
          </p:sp>
        </mc:Fallback>
      </mc:AlternateContent>
      <p:cxnSp>
        <p:nvCxnSpPr>
          <p:cNvPr id="28" name="Straight Connector 27"/>
          <p:cNvCxnSpPr>
            <a:cxnSpLocks/>
          </p:cNvCxnSpPr>
          <p:nvPr/>
        </p:nvCxnSpPr>
        <p:spPr>
          <a:xfrm>
            <a:off x="1371600" y="4876800"/>
            <a:ext cx="0" cy="457200"/>
          </a:xfrm>
          <a:prstGeom prst="line">
            <a:avLst/>
          </a:prstGeom>
          <a:ln w="25400">
            <a:solidFill>
              <a:schemeClr val="accent1"/>
            </a:solidFill>
            <a:head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9" name="TextBox 28"/>
              <p:cNvSpPr txBox="1"/>
              <p:nvPr/>
            </p:nvSpPr>
            <p:spPr>
              <a:xfrm>
                <a:off x="1167512" y="5334000"/>
                <a:ext cx="1575688"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charset="0"/>
                        </a:rPr>
                        <m:t>𝑃𝑉</m:t>
                      </m:r>
                      <m:r>
                        <a:rPr lang="en-US" sz="2000" b="0" i="1" smtClean="0">
                          <a:latin typeface="Cambria Math" charset="0"/>
                        </a:rPr>
                        <m:t>=100000</m:t>
                      </m:r>
                    </m:oMath>
                  </m:oMathPara>
                </a14:m>
                <a:endParaRPr lang="en-US" sz="2000" dirty="0"/>
              </a:p>
            </p:txBody>
          </p:sp>
        </mc:Choice>
        <mc:Fallback xmlns="">
          <p:sp>
            <p:nvSpPr>
              <p:cNvPr id="29" name="TextBox 28"/>
              <p:cNvSpPr txBox="1">
                <a:spLocks noRot="1" noChangeAspect="1" noMove="1" noResize="1" noEditPoints="1" noAdjustHandles="1" noChangeArrowheads="1" noChangeShapeType="1" noTextEdit="1"/>
              </p:cNvSpPr>
              <p:nvPr/>
            </p:nvSpPr>
            <p:spPr>
              <a:xfrm>
                <a:off x="1167512" y="5334000"/>
                <a:ext cx="1575688" cy="307777"/>
              </a:xfrm>
              <a:prstGeom prst="rect">
                <a:avLst/>
              </a:prstGeom>
              <a:blipFill rotWithShape="0">
                <a:blip r:embed="rId7"/>
                <a:stretch>
                  <a:fillRect l="-3488" r="-3101"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Rectangle 25">
                <a:extLst>
                  <a:ext uri="{FF2B5EF4-FFF2-40B4-BE49-F238E27FC236}">
                    <a16:creationId xmlns:a16="http://schemas.microsoft.com/office/drawing/2014/main" id="{FE42652E-BE71-4EF0-9C81-30E23EE897D6}"/>
                  </a:ext>
                </a:extLst>
              </p:cNvPr>
              <p:cNvSpPr/>
              <p:nvPr/>
            </p:nvSpPr>
            <p:spPr>
              <a:xfrm>
                <a:off x="3973875" y="4050268"/>
                <a:ext cx="750525"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3200</m:t>
                      </m:r>
                    </m:oMath>
                  </m:oMathPara>
                </a14:m>
                <a:endParaRPr lang="en-US" dirty="0">
                  <a:solidFill>
                    <a:schemeClr val="bg1"/>
                  </a:solidFill>
                </a:endParaRPr>
              </a:p>
            </p:txBody>
          </p:sp>
        </mc:Choice>
        <mc:Fallback xmlns="">
          <p:sp>
            <p:nvSpPr>
              <p:cNvPr id="26" name="Rectangle 25">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3973875" y="4050268"/>
                <a:ext cx="750525" cy="369332"/>
              </a:xfrm>
              <a:prstGeom prst="rect">
                <a:avLst/>
              </a:prstGeom>
              <a:blipFill rotWithShape="0">
                <a:blip r:embed="rId9"/>
                <a:stretch>
                  <a:fillRect/>
                </a:stretch>
              </a:blipFill>
            </p:spPr>
            <p:txBody>
              <a:bodyPr/>
              <a:lstStyle/>
              <a:p>
                <a:r>
                  <a:rPr lang="en-US">
                    <a:noFill/>
                  </a:rPr>
                  <a:t> </a:t>
                </a:r>
              </a:p>
            </p:txBody>
          </p:sp>
        </mc:Fallback>
      </mc:AlternateContent>
      <p:cxnSp>
        <p:nvCxnSpPr>
          <p:cNvPr id="31" name="Straight Connector 30">
            <a:extLst>
              <a:ext uri="{FF2B5EF4-FFF2-40B4-BE49-F238E27FC236}">
                <a16:creationId xmlns:a16="http://schemas.microsoft.com/office/drawing/2014/main" id="{91318090-A997-42B1-A120-90D915B98A75}"/>
              </a:ext>
            </a:extLst>
          </p:cNvPr>
          <p:cNvCxnSpPr>
            <a:cxnSpLocks/>
          </p:cNvCxnSpPr>
          <p:nvPr/>
        </p:nvCxnSpPr>
        <p:spPr>
          <a:xfrm flipV="1">
            <a:off x="4343400" y="4495800"/>
            <a:ext cx="0" cy="365760"/>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91318090-A997-42B1-A120-90D915B98A75}"/>
              </a:ext>
            </a:extLst>
          </p:cNvPr>
          <p:cNvCxnSpPr>
            <a:cxnSpLocks/>
          </p:cNvCxnSpPr>
          <p:nvPr/>
        </p:nvCxnSpPr>
        <p:spPr>
          <a:xfrm flipV="1">
            <a:off x="13716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7" name="TextBox 26"/>
              <p:cNvSpPr txBox="1"/>
              <p:nvPr/>
            </p:nvSpPr>
            <p:spPr>
              <a:xfrm>
                <a:off x="2788920" y="5166360"/>
                <a:ext cx="1626343" cy="57817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charset="0"/>
                        </a:rPr>
                        <m:t>=</m:t>
                      </m:r>
                      <m:f>
                        <m:fPr>
                          <m:ctrlPr>
                            <a:rPr lang="mr-IN" sz="2000" b="0" i="1" smtClean="0">
                              <a:latin typeface="Cambria Math" panose="02040503050406030204" pitchFamily="18" charset="0"/>
                            </a:rPr>
                          </m:ctrlPr>
                        </m:fPr>
                        <m:num>
                          <m:r>
                            <a:rPr lang="en-US" sz="2000" b="0" i="1" smtClean="0">
                              <a:latin typeface="Cambria Math" charset="0"/>
                            </a:rPr>
                            <m:t>3000</m:t>
                          </m:r>
                        </m:num>
                        <m:den>
                          <m:r>
                            <a:rPr lang="en-US" sz="2000" b="0" i="1" smtClean="0">
                              <a:latin typeface="Cambria Math" charset="0"/>
                            </a:rPr>
                            <m:t>𝑖</m:t>
                          </m:r>
                        </m:den>
                      </m:f>
                      <m:r>
                        <a:rPr lang="en-US" sz="2000" b="0" i="1" smtClean="0">
                          <a:latin typeface="Cambria Math" charset="0"/>
                        </a:rPr>
                        <m:t>+</m:t>
                      </m:r>
                      <m:f>
                        <m:fPr>
                          <m:ctrlPr>
                            <a:rPr lang="mr-IN" sz="2000" b="0" i="1" smtClean="0">
                              <a:latin typeface="Cambria Math" panose="02040503050406030204" pitchFamily="18" charset="0"/>
                            </a:rPr>
                          </m:ctrlPr>
                        </m:fPr>
                        <m:num>
                          <m:r>
                            <a:rPr lang="en-US" sz="2000" b="0" i="1" smtClean="0">
                              <a:latin typeface="Cambria Math" charset="0"/>
                            </a:rPr>
                            <m:t>100</m:t>
                          </m:r>
                        </m:num>
                        <m:den>
                          <m:sSup>
                            <m:sSupPr>
                              <m:ctrlPr>
                                <a:rPr lang="mr-IN" sz="2000" b="0" i="1" smtClean="0">
                                  <a:latin typeface="Cambria Math" panose="02040503050406030204" pitchFamily="18" charset="0"/>
                                </a:rPr>
                              </m:ctrlPr>
                            </m:sSupPr>
                            <m:e>
                              <m:r>
                                <a:rPr lang="en-US" sz="2000" b="0" i="1" smtClean="0">
                                  <a:latin typeface="Cambria Math" charset="0"/>
                                </a:rPr>
                                <m:t>𝑖</m:t>
                              </m:r>
                            </m:e>
                            <m:sup>
                              <m:r>
                                <a:rPr lang="en-US" sz="2000" b="0" i="1" smtClean="0">
                                  <a:latin typeface="Cambria Math" charset="0"/>
                                </a:rPr>
                                <m:t>2</m:t>
                              </m:r>
                            </m:sup>
                          </m:sSup>
                        </m:den>
                      </m:f>
                    </m:oMath>
                  </m:oMathPara>
                </a14:m>
                <a:endParaRPr lang="en-US" sz="2000" dirty="0"/>
              </a:p>
            </p:txBody>
          </p:sp>
        </mc:Choice>
        <mc:Fallback xmlns="">
          <p:sp>
            <p:nvSpPr>
              <p:cNvPr id="27" name="TextBox 26"/>
              <p:cNvSpPr txBox="1">
                <a:spLocks noRot="1" noChangeAspect="1" noMove="1" noResize="1" noEditPoints="1" noAdjustHandles="1" noChangeArrowheads="1" noChangeShapeType="1" noTextEdit="1"/>
              </p:cNvSpPr>
              <p:nvPr/>
            </p:nvSpPr>
            <p:spPr>
              <a:xfrm>
                <a:off x="2788920" y="5166360"/>
                <a:ext cx="1626343" cy="578172"/>
              </a:xfrm>
              <a:prstGeom prst="rect">
                <a:avLst/>
              </a:prstGeom>
              <a:blipFill rotWithShape="0">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p:cNvSpPr txBox="1"/>
              <p:nvPr/>
            </p:nvSpPr>
            <p:spPr>
              <a:xfrm>
                <a:off x="5385190" y="3746956"/>
                <a:ext cx="787010"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400" b="0" i="1" smtClean="0">
                          <a:latin typeface="Cambria Math" charset="0"/>
                        </a:rPr>
                        <m:t>𝑃</m:t>
                      </m:r>
                      <m:r>
                        <a:rPr lang="en-US" sz="1400" b="0" i="1" smtClean="0">
                          <a:latin typeface="Cambria Math" charset="0"/>
                        </a:rPr>
                        <m:t>=3000</m:t>
                      </m:r>
                    </m:oMath>
                  </m:oMathPara>
                </a14:m>
                <a:endParaRPr lang="en-US" sz="1400" dirty="0"/>
              </a:p>
            </p:txBody>
          </p:sp>
        </mc:Choice>
        <mc:Fallback xmlns="">
          <p:sp>
            <p:nvSpPr>
              <p:cNvPr id="33" name="TextBox 32"/>
              <p:cNvSpPr txBox="1">
                <a:spLocks noRot="1" noChangeAspect="1" noMove="1" noResize="1" noEditPoints="1" noAdjustHandles="1" noChangeArrowheads="1" noChangeShapeType="1" noTextEdit="1"/>
              </p:cNvSpPr>
              <p:nvPr/>
            </p:nvSpPr>
            <p:spPr>
              <a:xfrm>
                <a:off x="5385190" y="3746956"/>
                <a:ext cx="787010" cy="215444"/>
              </a:xfrm>
              <a:prstGeom prst="rect">
                <a:avLst/>
              </a:prstGeom>
              <a:blipFill rotWithShape="0">
                <a:blip r:embed="rId11"/>
                <a:stretch>
                  <a:fillRect l="-4615" r="-4615" b="-571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5" name="TextBox 34"/>
              <p:cNvSpPr txBox="1"/>
              <p:nvPr/>
            </p:nvSpPr>
            <p:spPr>
              <a:xfrm>
                <a:off x="5410200" y="4038600"/>
                <a:ext cx="699742"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400" b="0" i="1" smtClean="0">
                          <a:latin typeface="Cambria Math" charset="0"/>
                        </a:rPr>
                        <m:t>𝑄</m:t>
                      </m:r>
                      <m:r>
                        <a:rPr lang="en-US" sz="1400" b="0" i="1" smtClean="0">
                          <a:latin typeface="Cambria Math" charset="0"/>
                        </a:rPr>
                        <m:t>=100</m:t>
                      </m:r>
                    </m:oMath>
                  </m:oMathPara>
                </a14:m>
                <a:endParaRPr lang="en-US" sz="1400" dirty="0"/>
              </a:p>
            </p:txBody>
          </p:sp>
        </mc:Choice>
        <mc:Fallback xmlns="">
          <p:sp>
            <p:nvSpPr>
              <p:cNvPr id="35" name="TextBox 34"/>
              <p:cNvSpPr txBox="1">
                <a:spLocks noRot="1" noChangeAspect="1" noMove="1" noResize="1" noEditPoints="1" noAdjustHandles="1" noChangeArrowheads="1" noChangeShapeType="1" noTextEdit="1"/>
              </p:cNvSpPr>
              <p:nvPr/>
            </p:nvSpPr>
            <p:spPr>
              <a:xfrm>
                <a:off x="5410200" y="4038600"/>
                <a:ext cx="699742" cy="215444"/>
              </a:xfrm>
              <a:prstGeom prst="rect">
                <a:avLst/>
              </a:prstGeom>
              <a:blipFill rotWithShape="0">
                <a:blip r:embed="rId12"/>
                <a:stretch>
                  <a:fillRect l="-7895" r="-5263" b="-2571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7" name="TextBox 36"/>
              <p:cNvSpPr txBox="1"/>
              <p:nvPr/>
            </p:nvSpPr>
            <p:spPr>
              <a:xfrm>
                <a:off x="4876800" y="5331023"/>
                <a:ext cx="3307059"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i="1" smtClean="0">
                          <a:latin typeface="Cambria Math" charset="0"/>
                        </a:rPr>
                        <m:t>100000</m:t>
                      </m:r>
                      <m:sSup>
                        <m:sSupPr>
                          <m:ctrlPr>
                            <a:rPr lang="mr-IN" sz="2000" i="1">
                              <a:latin typeface="Cambria Math" panose="02040503050406030204" pitchFamily="18" charset="0"/>
                            </a:rPr>
                          </m:ctrlPr>
                        </m:sSupPr>
                        <m:e>
                          <m:r>
                            <a:rPr lang="en-US" sz="2000" i="1">
                              <a:latin typeface="Cambria Math" charset="0"/>
                            </a:rPr>
                            <m:t>𝑖</m:t>
                          </m:r>
                        </m:e>
                        <m:sup>
                          <m:r>
                            <a:rPr lang="en-US" sz="2000" i="1">
                              <a:latin typeface="Cambria Math" charset="0"/>
                            </a:rPr>
                            <m:t>2</m:t>
                          </m:r>
                        </m:sup>
                      </m:sSup>
                      <m:r>
                        <a:rPr lang="en-US" sz="2000" b="0" i="1" smtClean="0">
                          <a:latin typeface="Cambria Math" charset="0"/>
                        </a:rPr>
                        <m:t>−3000</m:t>
                      </m:r>
                      <m:r>
                        <a:rPr lang="en-US" sz="2000" b="0" i="1" smtClean="0">
                          <a:latin typeface="Cambria Math" charset="0"/>
                        </a:rPr>
                        <m:t>𝑖</m:t>
                      </m:r>
                      <m:r>
                        <a:rPr lang="en-US" sz="2000" b="0" i="1" smtClean="0">
                          <a:latin typeface="Cambria Math" charset="0"/>
                        </a:rPr>
                        <m:t>−100=0</m:t>
                      </m:r>
                    </m:oMath>
                  </m:oMathPara>
                </a14:m>
                <a:endParaRPr lang="en-US" sz="2000" dirty="0"/>
              </a:p>
            </p:txBody>
          </p:sp>
        </mc:Choice>
        <mc:Fallback xmlns="">
          <p:sp>
            <p:nvSpPr>
              <p:cNvPr id="37" name="TextBox 36"/>
              <p:cNvSpPr txBox="1">
                <a:spLocks noRot="1" noChangeAspect="1" noMove="1" noResize="1" noEditPoints="1" noAdjustHandles="1" noChangeArrowheads="1" noChangeShapeType="1" noTextEdit="1"/>
              </p:cNvSpPr>
              <p:nvPr/>
            </p:nvSpPr>
            <p:spPr>
              <a:xfrm>
                <a:off x="4876800" y="5331023"/>
                <a:ext cx="3307059" cy="307777"/>
              </a:xfrm>
              <a:prstGeom prst="rect">
                <a:avLst/>
              </a:prstGeom>
              <a:blipFill rotWithShape="0">
                <a:blip r:embed="rId13"/>
                <a:stretch>
                  <a:fillRect l="-1476" t="-4000" r="-1476"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TextBox 35"/>
              <p:cNvSpPr txBox="1"/>
              <p:nvPr/>
            </p:nvSpPr>
            <p:spPr>
              <a:xfrm>
                <a:off x="2667000" y="5867400"/>
                <a:ext cx="974562"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400" b="0" i="1" smtClean="0">
                          <a:latin typeface="Cambria Math" charset="0"/>
                        </a:rPr>
                        <m:t>𝑎</m:t>
                      </m:r>
                      <m:r>
                        <a:rPr lang="en-US" sz="1400" b="0" i="1" smtClean="0">
                          <a:latin typeface="Cambria Math" charset="0"/>
                        </a:rPr>
                        <m:t>=100000</m:t>
                      </m:r>
                    </m:oMath>
                  </m:oMathPara>
                </a14:m>
                <a:endParaRPr lang="en-US" sz="1400" dirty="0"/>
              </a:p>
            </p:txBody>
          </p:sp>
        </mc:Choice>
        <mc:Fallback xmlns="">
          <p:sp>
            <p:nvSpPr>
              <p:cNvPr id="36" name="TextBox 35"/>
              <p:cNvSpPr txBox="1">
                <a:spLocks noRot="1" noChangeAspect="1" noMove="1" noResize="1" noEditPoints="1" noAdjustHandles="1" noChangeArrowheads="1" noChangeShapeType="1" noTextEdit="1"/>
              </p:cNvSpPr>
              <p:nvPr/>
            </p:nvSpPr>
            <p:spPr>
              <a:xfrm>
                <a:off x="2667000" y="5867400"/>
                <a:ext cx="974562" cy="215444"/>
              </a:xfrm>
              <a:prstGeom prst="rect">
                <a:avLst/>
              </a:prstGeom>
              <a:blipFill rotWithShape="0">
                <a:blip r:embed="rId14"/>
                <a:stretch>
                  <a:fillRect l="-2516" r="-3774" b="-571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8" name="TextBox 37"/>
              <p:cNvSpPr txBox="1"/>
              <p:nvPr/>
            </p:nvSpPr>
            <p:spPr>
              <a:xfrm>
                <a:off x="2667000" y="6109156"/>
                <a:ext cx="906851"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400" b="0" i="1" smtClean="0">
                          <a:latin typeface="Cambria Math" charset="0"/>
                        </a:rPr>
                        <m:t>𝑏</m:t>
                      </m:r>
                      <m:r>
                        <a:rPr lang="en-US" sz="1400" b="0" i="1" smtClean="0">
                          <a:latin typeface="Cambria Math" charset="0"/>
                        </a:rPr>
                        <m:t>=−3000</m:t>
                      </m:r>
                    </m:oMath>
                  </m:oMathPara>
                </a14:m>
                <a:endParaRPr lang="en-US" sz="1400" dirty="0"/>
              </a:p>
            </p:txBody>
          </p:sp>
        </mc:Choice>
        <mc:Fallback xmlns="">
          <p:sp>
            <p:nvSpPr>
              <p:cNvPr id="38" name="TextBox 37"/>
              <p:cNvSpPr txBox="1">
                <a:spLocks noRot="1" noChangeAspect="1" noMove="1" noResize="1" noEditPoints="1" noAdjustHandles="1" noChangeArrowheads="1" noChangeShapeType="1" noTextEdit="1"/>
              </p:cNvSpPr>
              <p:nvPr/>
            </p:nvSpPr>
            <p:spPr>
              <a:xfrm>
                <a:off x="2667000" y="6109156"/>
                <a:ext cx="906851" cy="215444"/>
              </a:xfrm>
              <a:prstGeom prst="rect">
                <a:avLst/>
              </a:prstGeom>
              <a:blipFill rotWithShape="0">
                <a:blip r:embed="rId15"/>
                <a:stretch>
                  <a:fillRect l="-4730" r="-4054" b="-555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9" name="TextBox 38"/>
              <p:cNvSpPr txBox="1"/>
              <p:nvPr/>
            </p:nvSpPr>
            <p:spPr>
              <a:xfrm>
                <a:off x="2667000" y="6324600"/>
                <a:ext cx="796372"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400" b="0" i="1" smtClean="0">
                          <a:latin typeface="Cambria Math" charset="0"/>
                        </a:rPr>
                        <m:t>𝑐</m:t>
                      </m:r>
                      <m:r>
                        <a:rPr lang="en-US" sz="1400" b="0" i="1" smtClean="0">
                          <a:latin typeface="Cambria Math" charset="0"/>
                        </a:rPr>
                        <m:t>=−100</m:t>
                      </m:r>
                    </m:oMath>
                  </m:oMathPara>
                </a14:m>
                <a:endParaRPr lang="en-US" sz="1400" dirty="0"/>
              </a:p>
            </p:txBody>
          </p:sp>
        </mc:Choice>
        <mc:Fallback xmlns="">
          <p:sp>
            <p:nvSpPr>
              <p:cNvPr id="39" name="TextBox 38"/>
              <p:cNvSpPr txBox="1">
                <a:spLocks noRot="1" noChangeAspect="1" noMove="1" noResize="1" noEditPoints="1" noAdjustHandles="1" noChangeArrowheads="1" noChangeShapeType="1" noTextEdit="1"/>
              </p:cNvSpPr>
              <p:nvPr/>
            </p:nvSpPr>
            <p:spPr>
              <a:xfrm>
                <a:off x="2667000" y="6324600"/>
                <a:ext cx="796372" cy="215444"/>
              </a:xfrm>
              <a:prstGeom prst="rect">
                <a:avLst/>
              </a:prstGeom>
              <a:blipFill rotWithShape="0">
                <a:blip r:embed="rId16"/>
                <a:stretch>
                  <a:fillRect l="-3077" r="-4615" b="-571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0" name="Title 1"/>
              <p:cNvSpPr txBox="1">
                <a:spLocks/>
              </p:cNvSpPr>
              <p:nvPr/>
            </p:nvSpPr>
            <p:spPr>
              <a:xfrm>
                <a:off x="228600" y="228599"/>
                <a:ext cx="8686800" cy="133550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14:m>
                  <m:oMathPara xmlns:m="http://schemas.openxmlformats.org/officeDocument/2006/math">
                    <m:oMathParaPr>
                      <m:jc m:val="center"/>
                    </m:oMathParaPr>
                    <m:oMath xmlns:m="http://schemas.openxmlformats.org/officeDocument/2006/math">
                      <m:r>
                        <a:rPr lang="en-US" b="1" i="0" smtClean="0">
                          <a:latin typeface="Cambria Math" charset="0"/>
                        </a:rPr>
                        <m:t>𝐏𝐞𝐫𝐩𝐞𝐭𝐮𝐢𝐭𝐲</m:t>
                      </m:r>
                      <m:r>
                        <a:rPr lang="en-US" b="1" i="0" smtClean="0">
                          <a:latin typeface="Cambria Math" charset="0"/>
                        </a:rPr>
                        <m:t> </m:t>
                      </m:r>
                      <m:r>
                        <a:rPr lang="en-US" b="1" i="0" smtClean="0">
                          <a:latin typeface="Cambria Math" charset="0"/>
                        </a:rPr>
                        <m:t>𝐄𝐱𝐚𝐦𝐩𝐥𝐞</m:t>
                      </m:r>
                    </m:oMath>
                  </m:oMathPara>
                </a14:m>
                <a:endParaRPr lang="en-US" b="1" dirty="0">
                  <a:latin typeface="Bold sand ms"/>
                </a:endParaRPr>
              </a:p>
            </p:txBody>
          </p:sp>
        </mc:Choice>
        <mc:Fallback xmlns="">
          <p:sp>
            <p:nvSpPr>
              <p:cNvPr id="40" name="Title 1"/>
              <p:cNvSpPr txBox="1">
                <a:spLocks noRot="1" noChangeAspect="1" noMove="1" noResize="1" noEditPoints="1" noAdjustHandles="1" noChangeArrowheads="1" noChangeShapeType="1" noTextEdit="1"/>
              </p:cNvSpPr>
              <p:nvPr/>
            </p:nvSpPr>
            <p:spPr>
              <a:xfrm>
                <a:off x="228600" y="228599"/>
                <a:ext cx="8686800" cy="1335507"/>
              </a:xfrm>
              <a:prstGeom prst="rect">
                <a:avLst/>
              </a:prstGeom>
              <a:blipFill rotWithShape="0">
                <a:blip r:embed="rId17"/>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5316130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1933385" y="6477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endParaRPr lang="en-US" b="1" dirty="0">
              <a:latin typeface="Bold sand ms"/>
            </a:endParaRPr>
          </a:p>
        </p:txBody>
      </p:sp>
      <p:sp>
        <p:nvSpPr>
          <p:cNvPr id="17" name="Content Placeholder 2"/>
          <p:cNvSpPr txBox="1">
            <a:spLocks/>
          </p:cNvSpPr>
          <p:nvPr/>
        </p:nvSpPr>
        <p:spPr>
          <a:xfrm>
            <a:off x="278920" y="1494000"/>
            <a:ext cx="8179280" cy="497853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7800" indent="0">
              <a:spcBef>
                <a:spcPts val="700"/>
              </a:spcBef>
              <a:buClr>
                <a:schemeClr val="accent1"/>
              </a:buClr>
              <a:buNone/>
            </a:pPr>
            <a:endParaRPr lang="en-GB" sz="2000" dirty="0">
              <a:solidFill>
                <a:schemeClr val="tx1"/>
              </a:solidFill>
              <a:latin typeface="Bold sand ms"/>
            </a:endParaRPr>
          </a:p>
          <a:p>
            <a:pPr marL="177800" indent="0">
              <a:spcBef>
                <a:spcPts val="700"/>
              </a:spcBef>
              <a:buNone/>
            </a:pPr>
            <a:endParaRPr lang="en-US" sz="1800" dirty="0">
              <a:solidFill>
                <a:schemeClr val="tx1"/>
              </a:solidFill>
              <a:latin typeface="Bold sand ms"/>
            </a:endParaRPr>
          </a:p>
          <a:p>
            <a:pPr indent="-165100">
              <a:spcBef>
                <a:spcPts val="900"/>
              </a:spcBef>
            </a:pPr>
            <a:endParaRPr lang="en-US" sz="1800" dirty="0">
              <a:solidFill>
                <a:schemeClr val="tx1"/>
              </a:solidFill>
              <a:latin typeface="Bold sand ms"/>
            </a:endParaRPr>
          </a:p>
          <a:p>
            <a:pPr marL="0" indent="0">
              <a:buFont typeface="Arial" pitchFamily="34" charset="0"/>
              <a:buNone/>
            </a:pPr>
            <a:endParaRPr lang="en-US" sz="1800" dirty="0">
              <a:solidFill>
                <a:schemeClr val="tx1"/>
              </a:solidFill>
              <a:latin typeface="Bold sand ms"/>
            </a:endParaRPr>
          </a:p>
        </p:txBody>
      </p:sp>
      <p:sp>
        <p:nvSpPr>
          <p:cNvPr id="59" name="Rectangle 58">
            <a:extLst>
              <a:ext uri="{FF2B5EF4-FFF2-40B4-BE49-F238E27FC236}">
                <a16:creationId xmlns:a16="http://schemas.microsoft.com/office/drawing/2014/main" id="{DF93A1A4-453B-4452-859D-4C99C2310F6C}"/>
              </a:ext>
            </a:extLst>
          </p:cNvPr>
          <p:cNvSpPr/>
          <p:nvPr/>
        </p:nvSpPr>
        <p:spPr>
          <a:xfrm>
            <a:off x="1814439" y="10930722"/>
            <a:ext cx="1251853"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0" name="Rectangle 59">
            <a:extLst>
              <a:ext uri="{FF2B5EF4-FFF2-40B4-BE49-F238E27FC236}">
                <a16:creationId xmlns:a16="http://schemas.microsoft.com/office/drawing/2014/main" id="{819BB08B-5F96-4DDA-BA75-201C89303D84}"/>
              </a:ext>
            </a:extLst>
          </p:cNvPr>
          <p:cNvSpPr/>
          <p:nvPr/>
        </p:nvSpPr>
        <p:spPr>
          <a:xfrm>
            <a:off x="1460020" y="9973442"/>
            <a:ext cx="3937580"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1" name="TextBox 60">
            <a:extLst>
              <a:ext uri="{FF2B5EF4-FFF2-40B4-BE49-F238E27FC236}">
                <a16:creationId xmlns:a16="http://schemas.microsoft.com/office/drawing/2014/main" id="{98ABDF80-1850-455A-BF66-D52A82E57567}"/>
              </a:ext>
            </a:extLst>
          </p:cNvPr>
          <p:cNvSpPr txBox="1"/>
          <p:nvPr/>
        </p:nvSpPr>
        <p:spPr>
          <a:xfrm>
            <a:off x="2590800" y="8683939"/>
            <a:ext cx="3352800" cy="369332"/>
          </a:xfrm>
          <a:prstGeom prst="rect">
            <a:avLst/>
          </a:prstGeom>
          <a:noFill/>
        </p:spPr>
        <p:txBody>
          <a:bodyPr wrap="square" rtlCol="0">
            <a:spAutoFit/>
          </a:bodyPr>
          <a:lstStyle/>
          <a:p>
            <a:endParaRPr lang="en-GB" dirty="0"/>
          </a:p>
        </p:txBody>
      </p:sp>
      <p:sp>
        <p:nvSpPr>
          <p:cNvPr id="62" name="TextBox 61">
            <a:extLst>
              <a:ext uri="{FF2B5EF4-FFF2-40B4-BE49-F238E27FC236}">
                <a16:creationId xmlns:a16="http://schemas.microsoft.com/office/drawing/2014/main" id="{7798F9B3-9C59-44E7-91C0-4F3B3ED4B2AE}"/>
              </a:ext>
            </a:extLst>
          </p:cNvPr>
          <p:cNvSpPr txBox="1"/>
          <p:nvPr/>
        </p:nvSpPr>
        <p:spPr>
          <a:xfrm>
            <a:off x="1561359" y="10052286"/>
            <a:ext cx="65" cy="276999"/>
          </a:xfrm>
          <a:prstGeom prst="rect">
            <a:avLst/>
          </a:prstGeom>
          <a:noFill/>
        </p:spPr>
        <p:txBody>
          <a:bodyPr wrap="none" lIns="0" tIns="0" rIns="0" bIns="0" rtlCol="0">
            <a:spAutoFit/>
          </a:bodyPr>
          <a:lstStyle/>
          <a:p>
            <a:endParaRPr lang="en-GB" i="1" dirty="0">
              <a:solidFill>
                <a:srgbClr val="535353"/>
              </a:solidFill>
            </a:endParaRPr>
          </a:p>
        </p:txBody>
      </p:sp>
      <p:sp>
        <p:nvSpPr>
          <p:cNvPr id="63" name="Rectangle 62">
            <a:extLst>
              <a:ext uri="{FF2B5EF4-FFF2-40B4-BE49-F238E27FC236}">
                <a16:creationId xmlns:a16="http://schemas.microsoft.com/office/drawing/2014/main" id="{4541FB8C-C120-43F9-98E2-7F1A3CA511CE}"/>
              </a:ext>
            </a:extLst>
          </p:cNvPr>
          <p:cNvSpPr/>
          <p:nvPr/>
        </p:nvSpPr>
        <p:spPr>
          <a:xfrm>
            <a:off x="621819" y="9591136"/>
            <a:ext cx="5626768" cy="369332"/>
          </a:xfrm>
          <a:prstGeom prst="rect">
            <a:avLst/>
          </a:prstGeom>
        </p:spPr>
        <p:txBody>
          <a:bodyPr wrap="square">
            <a:spAutoFit/>
          </a:bodyPr>
          <a:lstStyle/>
          <a:p>
            <a:endParaRPr lang="en-GB" dirty="0">
              <a:solidFill>
                <a:srgbClr val="535353"/>
              </a:solidFill>
            </a:endParaRPr>
          </a:p>
        </p:txBody>
      </p:sp>
      <p:sp>
        <p:nvSpPr>
          <p:cNvPr id="64" name="Rectangle 63">
            <a:extLst>
              <a:ext uri="{FF2B5EF4-FFF2-40B4-BE49-F238E27FC236}">
                <a16:creationId xmlns:a16="http://schemas.microsoft.com/office/drawing/2014/main" id="{0F4D1327-31DB-4D84-A3C5-727DA082BF40}"/>
              </a:ext>
            </a:extLst>
          </p:cNvPr>
          <p:cNvSpPr/>
          <p:nvPr/>
        </p:nvSpPr>
        <p:spPr>
          <a:xfrm>
            <a:off x="5365990" y="10048336"/>
            <a:ext cx="5626768" cy="369332"/>
          </a:xfrm>
          <a:prstGeom prst="rect">
            <a:avLst/>
          </a:prstGeom>
        </p:spPr>
        <p:txBody>
          <a:bodyPr wrap="square">
            <a:spAutoFit/>
          </a:bodyPr>
          <a:lstStyle/>
          <a:p>
            <a:endParaRPr lang="en-GB" dirty="0">
              <a:solidFill>
                <a:srgbClr val="535353"/>
              </a:solidFill>
            </a:endParaRPr>
          </a:p>
        </p:txBody>
      </p:sp>
      <p:sp>
        <p:nvSpPr>
          <p:cNvPr id="65" name="Rectangle 64">
            <a:extLst>
              <a:ext uri="{FF2B5EF4-FFF2-40B4-BE49-F238E27FC236}">
                <a16:creationId xmlns:a16="http://schemas.microsoft.com/office/drawing/2014/main" id="{28406D90-0A90-4051-953D-ECD41607891B}"/>
              </a:ext>
            </a:extLst>
          </p:cNvPr>
          <p:cNvSpPr/>
          <p:nvPr/>
        </p:nvSpPr>
        <p:spPr>
          <a:xfrm>
            <a:off x="1841020" y="10968913"/>
            <a:ext cx="184731" cy="369332"/>
          </a:xfrm>
          <a:prstGeom prst="rect">
            <a:avLst/>
          </a:prstGeom>
        </p:spPr>
        <p:txBody>
          <a:bodyPr wrap="none">
            <a:spAutoFit/>
          </a:bodyPr>
          <a:lstStyle/>
          <a:p>
            <a:endParaRPr lang="en-GB" dirty="0">
              <a:solidFill>
                <a:srgbClr val="535353"/>
              </a:solidFill>
            </a:endParaRPr>
          </a:p>
        </p:txBody>
      </p:sp>
      <p:sp>
        <p:nvSpPr>
          <p:cNvPr id="66" name="Rectangle 65">
            <a:extLst>
              <a:ext uri="{FF2B5EF4-FFF2-40B4-BE49-F238E27FC236}">
                <a16:creationId xmlns:a16="http://schemas.microsoft.com/office/drawing/2014/main" id="{14F2B954-B7A3-4248-96D8-F8C658A21D22}"/>
              </a:ext>
            </a:extLst>
          </p:cNvPr>
          <p:cNvSpPr/>
          <p:nvPr/>
        </p:nvSpPr>
        <p:spPr>
          <a:xfrm>
            <a:off x="650290" y="10497581"/>
            <a:ext cx="5626768" cy="369332"/>
          </a:xfrm>
          <a:prstGeom prst="rect">
            <a:avLst/>
          </a:prstGeom>
        </p:spPr>
        <p:txBody>
          <a:bodyPr wrap="square">
            <a:spAutoFit/>
          </a:bodyPr>
          <a:lstStyle/>
          <a:p>
            <a:endParaRPr lang="en-GB" dirty="0">
              <a:solidFill>
                <a:srgbClr val="535353"/>
              </a:solidFill>
            </a:endParaRPr>
          </a:p>
        </p:txBody>
      </p:sp>
      <p:sp>
        <p:nvSpPr>
          <p:cNvPr id="34" name="Content Placeholder 2"/>
          <p:cNvSpPr txBox="1">
            <a:spLocks/>
          </p:cNvSpPr>
          <p:nvPr/>
        </p:nvSpPr>
        <p:spPr>
          <a:xfrm>
            <a:off x="457200" y="1494000"/>
            <a:ext cx="80010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27013" indent="0">
              <a:spcBef>
                <a:spcPts val="700"/>
              </a:spcBef>
              <a:buClr>
                <a:schemeClr val="accent1"/>
              </a:buClr>
              <a:buNone/>
            </a:pPr>
            <a:r>
              <a:rPr lang="en-US" sz="2200" dirty="0">
                <a:latin typeface="Bold sand ms"/>
              </a:rPr>
              <a:t>Sherry has 100,000 with which to fund a scholarship to the Naval Academy.  The first scholarship payment, to be made one year from now, is 3000.  Subsequent annual scholarship payments are to increase by 100 each year into perpetuity.  Determine the minimum annual effective interest rate at which the money is invested such that there will be sufficient funds to pay the scholarship payments.</a:t>
            </a:r>
            <a:endParaRPr lang="en-US" sz="2000" dirty="0">
              <a:solidFill>
                <a:schemeClr val="tx1"/>
              </a:solidFill>
              <a:latin typeface="Bold sand ms"/>
            </a:endParaRPr>
          </a:p>
          <a:p>
            <a:pPr indent="-165100">
              <a:spcBef>
                <a:spcPts val="900"/>
              </a:spcBef>
            </a:pPr>
            <a:endParaRPr lang="en-US" sz="2000" dirty="0">
              <a:solidFill>
                <a:schemeClr val="tx1"/>
              </a:solidFill>
              <a:latin typeface="Bold sand ms"/>
            </a:endParaRPr>
          </a:p>
          <a:p>
            <a:pPr marL="0" indent="0">
              <a:buFont typeface="Arial" pitchFamily="34" charset="0"/>
              <a:buNone/>
            </a:pPr>
            <a:endParaRPr lang="en-US" sz="2000" dirty="0">
              <a:solidFill>
                <a:schemeClr val="tx1"/>
              </a:solidFill>
              <a:latin typeface="Bold sand ms"/>
            </a:endParaRPr>
          </a:p>
        </p:txBody>
      </p:sp>
      <p:cxnSp>
        <p:nvCxnSpPr>
          <p:cNvPr id="14" name="Straight Connector 13">
            <a:extLst>
              <a:ext uri="{FF2B5EF4-FFF2-40B4-BE49-F238E27FC236}">
                <a16:creationId xmlns:a16="http://schemas.microsoft.com/office/drawing/2014/main" id="{469A79B9-038C-4A97-AA38-183D1B300CEB}"/>
              </a:ext>
            </a:extLst>
          </p:cNvPr>
          <p:cNvCxnSpPr>
            <a:cxnSpLocks/>
          </p:cNvCxnSpPr>
          <p:nvPr/>
        </p:nvCxnSpPr>
        <p:spPr>
          <a:xfrm>
            <a:off x="762000" y="4648200"/>
            <a:ext cx="7223760" cy="0"/>
          </a:xfrm>
          <a:prstGeom prst="line">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91318090-A997-42B1-A120-90D915B98A75}"/>
              </a:ext>
            </a:extLst>
          </p:cNvPr>
          <p:cNvCxnSpPr>
            <a:cxnSpLocks/>
          </p:cNvCxnSpPr>
          <p:nvPr/>
        </p:nvCxnSpPr>
        <p:spPr>
          <a:xfrm flipV="1">
            <a:off x="33528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9" name="Rectangle 18">
                <a:extLst>
                  <a:ext uri="{FF2B5EF4-FFF2-40B4-BE49-F238E27FC236}">
                    <a16:creationId xmlns:a16="http://schemas.microsoft.com/office/drawing/2014/main" id="{FE42652E-BE71-4EF0-9C81-30E23EE897D6}"/>
                  </a:ext>
                </a:extLst>
              </p:cNvPr>
              <p:cNvSpPr/>
              <p:nvPr/>
            </p:nvSpPr>
            <p:spPr>
              <a:xfrm>
                <a:off x="2983274" y="4050268"/>
                <a:ext cx="750526"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3100</m:t>
                      </m:r>
                    </m:oMath>
                  </m:oMathPara>
                </a14:m>
                <a:endParaRPr lang="en-US" dirty="0">
                  <a:solidFill>
                    <a:schemeClr val="bg1"/>
                  </a:solidFill>
                </a:endParaRPr>
              </a:p>
            </p:txBody>
          </p:sp>
        </mc:Choice>
        <mc:Fallback xmlns="">
          <p:sp>
            <p:nvSpPr>
              <p:cNvPr id="19" name="Rectangle 18">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2983274" y="4050268"/>
                <a:ext cx="750526" cy="369332"/>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Rectangle 19">
                <a:extLst>
                  <a:ext uri="{FF2B5EF4-FFF2-40B4-BE49-F238E27FC236}">
                    <a16:creationId xmlns:a16="http://schemas.microsoft.com/office/drawing/2014/main" id="{FE42652E-BE71-4EF0-9C81-30E23EE897D6}"/>
                  </a:ext>
                </a:extLst>
              </p:cNvPr>
              <p:cNvSpPr/>
              <p:nvPr/>
            </p:nvSpPr>
            <p:spPr>
              <a:xfrm>
                <a:off x="1981200" y="4050268"/>
                <a:ext cx="750526"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3000</m:t>
                      </m:r>
                    </m:oMath>
                  </m:oMathPara>
                </a14:m>
                <a:endParaRPr lang="en-US" dirty="0">
                  <a:solidFill>
                    <a:schemeClr val="bg1"/>
                  </a:solidFill>
                </a:endParaRPr>
              </a:p>
            </p:txBody>
          </p:sp>
        </mc:Choice>
        <mc:Fallback xmlns="">
          <p:sp>
            <p:nvSpPr>
              <p:cNvPr id="20" name="Rectangle 19">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1981200" y="4050268"/>
                <a:ext cx="750526" cy="369332"/>
              </a:xfrm>
              <a:prstGeom prst="rect">
                <a:avLst/>
              </a:prstGeom>
              <a:blipFill rotWithShape="0">
                <a:blip r:embed="rId4"/>
                <a:stretch>
                  <a:fillRect/>
                </a:stretch>
              </a:blipFill>
            </p:spPr>
            <p:txBody>
              <a:bodyPr/>
              <a:lstStyle/>
              <a:p>
                <a:r>
                  <a:rPr lang="en-US">
                    <a:noFill/>
                  </a:rPr>
                  <a:t> </a:t>
                </a:r>
              </a:p>
            </p:txBody>
          </p:sp>
        </mc:Fallback>
      </mc:AlternateContent>
      <p:cxnSp>
        <p:nvCxnSpPr>
          <p:cNvPr id="21" name="Straight Connector 20">
            <a:extLst>
              <a:ext uri="{FF2B5EF4-FFF2-40B4-BE49-F238E27FC236}">
                <a16:creationId xmlns:a16="http://schemas.microsoft.com/office/drawing/2014/main" id="{91318090-A997-42B1-A120-90D915B98A75}"/>
              </a:ext>
            </a:extLst>
          </p:cNvPr>
          <p:cNvCxnSpPr>
            <a:cxnSpLocks/>
          </p:cNvCxnSpPr>
          <p:nvPr/>
        </p:nvCxnSpPr>
        <p:spPr>
          <a:xfrm flipV="1">
            <a:off x="23622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4" name="TextBox 23"/>
              <p:cNvSpPr txBox="1"/>
              <p:nvPr/>
            </p:nvSpPr>
            <p:spPr>
              <a:xfrm>
                <a:off x="4953000" y="4066401"/>
                <a:ext cx="2500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charset="0"/>
                          <a:ea typeface="Cambria Math" charset="0"/>
                          <a:cs typeface="Cambria Math" charset="0"/>
                        </a:rPr>
                        <m:t>⋯</m:t>
                      </m:r>
                    </m:oMath>
                  </m:oMathPara>
                </a14:m>
                <a:endParaRPr lang="en-US" dirty="0"/>
              </a:p>
            </p:txBody>
          </p:sp>
        </mc:Choice>
        <mc:Fallback xmlns="">
          <p:sp>
            <p:nvSpPr>
              <p:cNvPr id="24" name="TextBox 23"/>
              <p:cNvSpPr txBox="1">
                <a:spLocks noRot="1" noChangeAspect="1" noMove="1" noResize="1" noEditPoints="1" noAdjustHandles="1" noChangeArrowheads="1" noChangeShapeType="1" noTextEdit="1"/>
              </p:cNvSpPr>
              <p:nvPr/>
            </p:nvSpPr>
            <p:spPr>
              <a:xfrm>
                <a:off x="4953000" y="4066401"/>
                <a:ext cx="250068" cy="276999"/>
              </a:xfrm>
              <a:prstGeom prst="rect">
                <a:avLst/>
              </a:prstGeom>
              <a:blipFill rotWithShape="0">
                <a:blip r:embed="rId5"/>
                <a:stretch>
                  <a:fillRect l="-7317" r="-487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p:cNvSpPr txBox="1"/>
              <p:nvPr/>
            </p:nvSpPr>
            <p:spPr>
              <a:xfrm>
                <a:off x="4953000" y="4599801"/>
                <a:ext cx="2500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charset="0"/>
                          <a:ea typeface="Cambria Math" charset="0"/>
                          <a:cs typeface="Cambria Math" charset="0"/>
                        </a:rPr>
                        <m:t>⋯</m:t>
                      </m:r>
                    </m:oMath>
                  </m:oMathPara>
                </a14:m>
                <a:endParaRPr lang="en-US" dirty="0"/>
              </a:p>
            </p:txBody>
          </p:sp>
        </mc:Choice>
        <mc:Fallback xmlns="">
          <p:sp>
            <p:nvSpPr>
              <p:cNvPr id="25" name="TextBox 24"/>
              <p:cNvSpPr txBox="1">
                <a:spLocks noRot="1" noChangeAspect="1" noMove="1" noResize="1" noEditPoints="1" noAdjustHandles="1" noChangeArrowheads="1" noChangeShapeType="1" noTextEdit="1"/>
              </p:cNvSpPr>
              <p:nvPr/>
            </p:nvSpPr>
            <p:spPr>
              <a:xfrm>
                <a:off x="4953000" y="4599801"/>
                <a:ext cx="250068" cy="276999"/>
              </a:xfrm>
              <a:prstGeom prst="rect">
                <a:avLst/>
              </a:prstGeom>
              <a:blipFill rotWithShape="0">
                <a:blip r:embed="rId6"/>
                <a:stretch>
                  <a:fillRect l="-7317" r="-4878"/>
                </a:stretch>
              </a:blipFill>
            </p:spPr>
            <p:txBody>
              <a:bodyPr/>
              <a:lstStyle/>
              <a:p>
                <a:r>
                  <a:rPr lang="en-US">
                    <a:noFill/>
                  </a:rPr>
                  <a:t> </a:t>
                </a:r>
              </a:p>
            </p:txBody>
          </p:sp>
        </mc:Fallback>
      </mc:AlternateContent>
      <p:cxnSp>
        <p:nvCxnSpPr>
          <p:cNvPr id="28" name="Straight Connector 27"/>
          <p:cNvCxnSpPr>
            <a:cxnSpLocks/>
          </p:cNvCxnSpPr>
          <p:nvPr/>
        </p:nvCxnSpPr>
        <p:spPr>
          <a:xfrm>
            <a:off x="1371600" y="4876800"/>
            <a:ext cx="0" cy="457200"/>
          </a:xfrm>
          <a:prstGeom prst="line">
            <a:avLst/>
          </a:prstGeom>
          <a:ln w="25400">
            <a:solidFill>
              <a:schemeClr val="accent1"/>
            </a:solidFill>
            <a:head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9" name="TextBox 28"/>
              <p:cNvSpPr txBox="1"/>
              <p:nvPr/>
            </p:nvSpPr>
            <p:spPr>
              <a:xfrm>
                <a:off x="1167512" y="5334000"/>
                <a:ext cx="1575688"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charset="0"/>
                        </a:rPr>
                        <m:t>𝑃𝑉</m:t>
                      </m:r>
                      <m:r>
                        <a:rPr lang="en-US" sz="2000" b="0" i="1" smtClean="0">
                          <a:latin typeface="Cambria Math" charset="0"/>
                        </a:rPr>
                        <m:t>=100000</m:t>
                      </m:r>
                    </m:oMath>
                  </m:oMathPara>
                </a14:m>
                <a:endParaRPr lang="en-US" sz="2000" dirty="0"/>
              </a:p>
            </p:txBody>
          </p:sp>
        </mc:Choice>
        <mc:Fallback xmlns="">
          <p:sp>
            <p:nvSpPr>
              <p:cNvPr id="29" name="TextBox 28"/>
              <p:cNvSpPr txBox="1">
                <a:spLocks noRot="1" noChangeAspect="1" noMove="1" noResize="1" noEditPoints="1" noAdjustHandles="1" noChangeArrowheads="1" noChangeShapeType="1" noTextEdit="1"/>
              </p:cNvSpPr>
              <p:nvPr/>
            </p:nvSpPr>
            <p:spPr>
              <a:xfrm>
                <a:off x="1167512" y="5334000"/>
                <a:ext cx="1575688" cy="307777"/>
              </a:xfrm>
              <a:prstGeom prst="rect">
                <a:avLst/>
              </a:prstGeom>
              <a:blipFill rotWithShape="0">
                <a:blip r:embed="rId7"/>
                <a:stretch>
                  <a:fillRect l="-3488" r="-3101"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Rectangle 25">
                <a:extLst>
                  <a:ext uri="{FF2B5EF4-FFF2-40B4-BE49-F238E27FC236}">
                    <a16:creationId xmlns:a16="http://schemas.microsoft.com/office/drawing/2014/main" id="{FE42652E-BE71-4EF0-9C81-30E23EE897D6}"/>
                  </a:ext>
                </a:extLst>
              </p:cNvPr>
              <p:cNvSpPr/>
              <p:nvPr/>
            </p:nvSpPr>
            <p:spPr>
              <a:xfrm>
                <a:off x="3973875" y="4050268"/>
                <a:ext cx="750525"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3200</m:t>
                      </m:r>
                    </m:oMath>
                  </m:oMathPara>
                </a14:m>
                <a:endParaRPr lang="en-US" dirty="0">
                  <a:solidFill>
                    <a:schemeClr val="bg1"/>
                  </a:solidFill>
                </a:endParaRPr>
              </a:p>
            </p:txBody>
          </p:sp>
        </mc:Choice>
        <mc:Fallback xmlns="">
          <p:sp>
            <p:nvSpPr>
              <p:cNvPr id="26" name="Rectangle 25">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3973875" y="4050268"/>
                <a:ext cx="750525" cy="369332"/>
              </a:xfrm>
              <a:prstGeom prst="rect">
                <a:avLst/>
              </a:prstGeom>
              <a:blipFill rotWithShape="0">
                <a:blip r:embed="rId9"/>
                <a:stretch>
                  <a:fillRect/>
                </a:stretch>
              </a:blipFill>
            </p:spPr>
            <p:txBody>
              <a:bodyPr/>
              <a:lstStyle/>
              <a:p>
                <a:r>
                  <a:rPr lang="en-US">
                    <a:noFill/>
                  </a:rPr>
                  <a:t> </a:t>
                </a:r>
              </a:p>
            </p:txBody>
          </p:sp>
        </mc:Fallback>
      </mc:AlternateContent>
      <p:cxnSp>
        <p:nvCxnSpPr>
          <p:cNvPr id="31" name="Straight Connector 30">
            <a:extLst>
              <a:ext uri="{FF2B5EF4-FFF2-40B4-BE49-F238E27FC236}">
                <a16:creationId xmlns:a16="http://schemas.microsoft.com/office/drawing/2014/main" id="{91318090-A997-42B1-A120-90D915B98A75}"/>
              </a:ext>
            </a:extLst>
          </p:cNvPr>
          <p:cNvCxnSpPr>
            <a:cxnSpLocks/>
          </p:cNvCxnSpPr>
          <p:nvPr/>
        </p:nvCxnSpPr>
        <p:spPr>
          <a:xfrm flipV="1">
            <a:off x="4343400" y="4495800"/>
            <a:ext cx="0" cy="365760"/>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91318090-A997-42B1-A120-90D915B98A75}"/>
              </a:ext>
            </a:extLst>
          </p:cNvPr>
          <p:cNvCxnSpPr>
            <a:cxnSpLocks/>
          </p:cNvCxnSpPr>
          <p:nvPr/>
        </p:nvCxnSpPr>
        <p:spPr>
          <a:xfrm flipV="1">
            <a:off x="13716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7" name="TextBox 26"/>
              <p:cNvSpPr txBox="1"/>
              <p:nvPr/>
            </p:nvSpPr>
            <p:spPr>
              <a:xfrm>
                <a:off x="2788920" y="5166360"/>
                <a:ext cx="1626343" cy="57817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charset="0"/>
                        </a:rPr>
                        <m:t>=</m:t>
                      </m:r>
                      <m:f>
                        <m:fPr>
                          <m:ctrlPr>
                            <a:rPr lang="mr-IN" sz="2000" b="0" i="1" smtClean="0">
                              <a:latin typeface="Cambria Math" panose="02040503050406030204" pitchFamily="18" charset="0"/>
                            </a:rPr>
                          </m:ctrlPr>
                        </m:fPr>
                        <m:num>
                          <m:r>
                            <a:rPr lang="en-US" sz="2000" b="0" i="1" smtClean="0">
                              <a:latin typeface="Cambria Math" charset="0"/>
                            </a:rPr>
                            <m:t>3000</m:t>
                          </m:r>
                        </m:num>
                        <m:den>
                          <m:r>
                            <a:rPr lang="en-US" sz="2000" b="0" i="1" smtClean="0">
                              <a:latin typeface="Cambria Math" charset="0"/>
                            </a:rPr>
                            <m:t>𝑖</m:t>
                          </m:r>
                        </m:den>
                      </m:f>
                      <m:r>
                        <a:rPr lang="en-US" sz="2000" b="0" i="1" smtClean="0">
                          <a:latin typeface="Cambria Math" charset="0"/>
                        </a:rPr>
                        <m:t>+</m:t>
                      </m:r>
                      <m:f>
                        <m:fPr>
                          <m:ctrlPr>
                            <a:rPr lang="mr-IN" sz="2000" b="0" i="1" smtClean="0">
                              <a:latin typeface="Cambria Math" panose="02040503050406030204" pitchFamily="18" charset="0"/>
                            </a:rPr>
                          </m:ctrlPr>
                        </m:fPr>
                        <m:num>
                          <m:r>
                            <a:rPr lang="en-US" sz="2000" b="0" i="1" smtClean="0">
                              <a:latin typeface="Cambria Math" charset="0"/>
                            </a:rPr>
                            <m:t>100</m:t>
                          </m:r>
                        </m:num>
                        <m:den>
                          <m:sSup>
                            <m:sSupPr>
                              <m:ctrlPr>
                                <a:rPr lang="mr-IN" sz="2000" b="0" i="1" smtClean="0">
                                  <a:latin typeface="Cambria Math" panose="02040503050406030204" pitchFamily="18" charset="0"/>
                                </a:rPr>
                              </m:ctrlPr>
                            </m:sSupPr>
                            <m:e>
                              <m:r>
                                <a:rPr lang="en-US" sz="2000" b="0" i="1" smtClean="0">
                                  <a:latin typeface="Cambria Math" charset="0"/>
                                </a:rPr>
                                <m:t>𝑖</m:t>
                              </m:r>
                            </m:e>
                            <m:sup>
                              <m:r>
                                <a:rPr lang="en-US" sz="2000" b="0" i="1" smtClean="0">
                                  <a:latin typeface="Cambria Math" charset="0"/>
                                </a:rPr>
                                <m:t>2</m:t>
                              </m:r>
                            </m:sup>
                          </m:sSup>
                        </m:den>
                      </m:f>
                    </m:oMath>
                  </m:oMathPara>
                </a14:m>
                <a:endParaRPr lang="en-US" sz="2000" dirty="0"/>
              </a:p>
            </p:txBody>
          </p:sp>
        </mc:Choice>
        <mc:Fallback xmlns="">
          <p:sp>
            <p:nvSpPr>
              <p:cNvPr id="27" name="TextBox 26"/>
              <p:cNvSpPr txBox="1">
                <a:spLocks noRot="1" noChangeAspect="1" noMove="1" noResize="1" noEditPoints="1" noAdjustHandles="1" noChangeArrowheads="1" noChangeShapeType="1" noTextEdit="1"/>
              </p:cNvSpPr>
              <p:nvPr/>
            </p:nvSpPr>
            <p:spPr>
              <a:xfrm>
                <a:off x="2788920" y="5166360"/>
                <a:ext cx="1626343" cy="578172"/>
              </a:xfrm>
              <a:prstGeom prst="rect">
                <a:avLst/>
              </a:prstGeom>
              <a:blipFill rotWithShape="0">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p:cNvSpPr txBox="1"/>
              <p:nvPr/>
            </p:nvSpPr>
            <p:spPr>
              <a:xfrm>
                <a:off x="5385190" y="3746956"/>
                <a:ext cx="787010"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400" b="0" i="1" smtClean="0">
                          <a:latin typeface="Cambria Math" charset="0"/>
                        </a:rPr>
                        <m:t>𝑃</m:t>
                      </m:r>
                      <m:r>
                        <a:rPr lang="en-US" sz="1400" b="0" i="1" smtClean="0">
                          <a:latin typeface="Cambria Math" charset="0"/>
                        </a:rPr>
                        <m:t>=3000</m:t>
                      </m:r>
                    </m:oMath>
                  </m:oMathPara>
                </a14:m>
                <a:endParaRPr lang="en-US" sz="1400" dirty="0"/>
              </a:p>
            </p:txBody>
          </p:sp>
        </mc:Choice>
        <mc:Fallback xmlns="">
          <p:sp>
            <p:nvSpPr>
              <p:cNvPr id="33" name="TextBox 32"/>
              <p:cNvSpPr txBox="1">
                <a:spLocks noRot="1" noChangeAspect="1" noMove="1" noResize="1" noEditPoints="1" noAdjustHandles="1" noChangeArrowheads="1" noChangeShapeType="1" noTextEdit="1"/>
              </p:cNvSpPr>
              <p:nvPr/>
            </p:nvSpPr>
            <p:spPr>
              <a:xfrm>
                <a:off x="5385190" y="3746956"/>
                <a:ext cx="787010" cy="215444"/>
              </a:xfrm>
              <a:prstGeom prst="rect">
                <a:avLst/>
              </a:prstGeom>
              <a:blipFill rotWithShape="0">
                <a:blip r:embed="rId11"/>
                <a:stretch>
                  <a:fillRect l="-4615" r="-4615" b="-571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5" name="TextBox 34"/>
              <p:cNvSpPr txBox="1"/>
              <p:nvPr/>
            </p:nvSpPr>
            <p:spPr>
              <a:xfrm>
                <a:off x="5410200" y="4038600"/>
                <a:ext cx="699742"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400" b="0" i="1" smtClean="0">
                          <a:latin typeface="Cambria Math" charset="0"/>
                        </a:rPr>
                        <m:t>𝑄</m:t>
                      </m:r>
                      <m:r>
                        <a:rPr lang="en-US" sz="1400" b="0" i="1" smtClean="0">
                          <a:latin typeface="Cambria Math" charset="0"/>
                        </a:rPr>
                        <m:t>=100</m:t>
                      </m:r>
                    </m:oMath>
                  </m:oMathPara>
                </a14:m>
                <a:endParaRPr lang="en-US" sz="1400" dirty="0"/>
              </a:p>
            </p:txBody>
          </p:sp>
        </mc:Choice>
        <mc:Fallback xmlns="">
          <p:sp>
            <p:nvSpPr>
              <p:cNvPr id="35" name="TextBox 34"/>
              <p:cNvSpPr txBox="1">
                <a:spLocks noRot="1" noChangeAspect="1" noMove="1" noResize="1" noEditPoints="1" noAdjustHandles="1" noChangeArrowheads="1" noChangeShapeType="1" noTextEdit="1"/>
              </p:cNvSpPr>
              <p:nvPr/>
            </p:nvSpPr>
            <p:spPr>
              <a:xfrm>
                <a:off x="5410200" y="4038600"/>
                <a:ext cx="699742" cy="215444"/>
              </a:xfrm>
              <a:prstGeom prst="rect">
                <a:avLst/>
              </a:prstGeom>
              <a:blipFill rotWithShape="0">
                <a:blip r:embed="rId12"/>
                <a:stretch>
                  <a:fillRect l="-7895" r="-5263" b="-2571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7" name="TextBox 36"/>
              <p:cNvSpPr txBox="1"/>
              <p:nvPr/>
            </p:nvSpPr>
            <p:spPr>
              <a:xfrm>
                <a:off x="4876800" y="5331023"/>
                <a:ext cx="3307059"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i="1" smtClean="0">
                          <a:latin typeface="Cambria Math" charset="0"/>
                        </a:rPr>
                        <m:t>100000</m:t>
                      </m:r>
                      <m:sSup>
                        <m:sSupPr>
                          <m:ctrlPr>
                            <a:rPr lang="mr-IN" sz="2000" i="1">
                              <a:latin typeface="Cambria Math" panose="02040503050406030204" pitchFamily="18" charset="0"/>
                            </a:rPr>
                          </m:ctrlPr>
                        </m:sSupPr>
                        <m:e>
                          <m:r>
                            <a:rPr lang="en-US" sz="2000" i="1">
                              <a:latin typeface="Cambria Math" charset="0"/>
                            </a:rPr>
                            <m:t>𝑖</m:t>
                          </m:r>
                        </m:e>
                        <m:sup>
                          <m:r>
                            <a:rPr lang="en-US" sz="2000" i="1">
                              <a:latin typeface="Cambria Math" charset="0"/>
                            </a:rPr>
                            <m:t>2</m:t>
                          </m:r>
                        </m:sup>
                      </m:sSup>
                      <m:r>
                        <a:rPr lang="en-US" sz="2000" b="0" i="1" smtClean="0">
                          <a:latin typeface="Cambria Math" charset="0"/>
                        </a:rPr>
                        <m:t>−3000</m:t>
                      </m:r>
                      <m:r>
                        <a:rPr lang="en-US" sz="2000" b="0" i="1" smtClean="0">
                          <a:latin typeface="Cambria Math" charset="0"/>
                        </a:rPr>
                        <m:t>𝑖</m:t>
                      </m:r>
                      <m:r>
                        <a:rPr lang="en-US" sz="2000" b="0" i="1" smtClean="0">
                          <a:latin typeface="Cambria Math" charset="0"/>
                        </a:rPr>
                        <m:t>−100=0</m:t>
                      </m:r>
                    </m:oMath>
                  </m:oMathPara>
                </a14:m>
                <a:endParaRPr lang="en-US" sz="2000" dirty="0"/>
              </a:p>
            </p:txBody>
          </p:sp>
        </mc:Choice>
        <mc:Fallback xmlns="">
          <p:sp>
            <p:nvSpPr>
              <p:cNvPr id="37" name="TextBox 36"/>
              <p:cNvSpPr txBox="1">
                <a:spLocks noRot="1" noChangeAspect="1" noMove="1" noResize="1" noEditPoints="1" noAdjustHandles="1" noChangeArrowheads="1" noChangeShapeType="1" noTextEdit="1"/>
              </p:cNvSpPr>
              <p:nvPr/>
            </p:nvSpPr>
            <p:spPr>
              <a:xfrm>
                <a:off x="4876800" y="5331023"/>
                <a:ext cx="3307059" cy="307777"/>
              </a:xfrm>
              <a:prstGeom prst="rect">
                <a:avLst/>
              </a:prstGeom>
              <a:blipFill rotWithShape="0">
                <a:blip r:embed="rId13"/>
                <a:stretch>
                  <a:fillRect l="-1476" t="-4000" r="-1476"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TextBox 35"/>
              <p:cNvSpPr txBox="1"/>
              <p:nvPr/>
            </p:nvSpPr>
            <p:spPr>
              <a:xfrm>
                <a:off x="2667000" y="5867400"/>
                <a:ext cx="974562"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400" b="0" i="1" smtClean="0">
                          <a:latin typeface="Cambria Math" charset="0"/>
                        </a:rPr>
                        <m:t>𝑎</m:t>
                      </m:r>
                      <m:r>
                        <a:rPr lang="en-US" sz="1400" b="0" i="1" smtClean="0">
                          <a:latin typeface="Cambria Math" charset="0"/>
                        </a:rPr>
                        <m:t>=100000</m:t>
                      </m:r>
                    </m:oMath>
                  </m:oMathPara>
                </a14:m>
                <a:endParaRPr lang="en-US" sz="1400" dirty="0"/>
              </a:p>
            </p:txBody>
          </p:sp>
        </mc:Choice>
        <mc:Fallback xmlns="">
          <p:sp>
            <p:nvSpPr>
              <p:cNvPr id="36" name="TextBox 35"/>
              <p:cNvSpPr txBox="1">
                <a:spLocks noRot="1" noChangeAspect="1" noMove="1" noResize="1" noEditPoints="1" noAdjustHandles="1" noChangeArrowheads="1" noChangeShapeType="1" noTextEdit="1"/>
              </p:cNvSpPr>
              <p:nvPr/>
            </p:nvSpPr>
            <p:spPr>
              <a:xfrm>
                <a:off x="2667000" y="5867400"/>
                <a:ext cx="974562" cy="215444"/>
              </a:xfrm>
              <a:prstGeom prst="rect">
                <a:avLst/>
              </a:prstGeom>
              <a:blipFill rotWithShape="0">
                <a:blip r:embed="rId14"/>
                <a:stretch>
                  <a:fillRect l="-2516" r="-3774" b="-571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8" name="TextBox 37"/>
              <p:cNvSpPr txBox="1"/>
              <p:nvPr/>
            </p:nvSpPr>
            <p:spPr>
              <a:xfrm>
                <a:off x="2667000" y="6109156"/>
                <a:ext cx="906851"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400" b="0" i="1" smtClean="0">
                          <a:latin typeface="Cambria Math" charset="0"/>
                        </a:rPr>
                        <m:t>𝑏</m:t>
                      </m:r>
                      <m:r>
                        <a:rPr lang="en-US" sz="1400" b="0" i="1" smtClean="0">
                          <a:latin typeface="Cambria Math" charset="0"/>
                        </a:rPr>
                        <m:t>=−3000</m:t>
                      </m:r>
                    </m:oMath>
                  </m:oMathPara>
                </a14:m>
                <a:endParaRPr lang="en-US" sz="1400" dirty="0"/>
              </a:p>
            </p:txBody>
          </p:sp>
        </mc:Choice>
        <mc:Fallback xmlns="">
          <p:sp>
            <p:nvSpPr>
              <p:cNvPr id="38" name="TextBox 37"/>
              <p:cNvSpPr txBox="1">
                <a:spLocks noRot="1" noChangeAspect="1" noMove="1" noResize="1" noEditPoints="1" noAdjustHandles="1" noChangeArrowheads="1" noChangeShapeType="1" noTextEdit="1"/>
              </p:cNvSpPr>
              <p:nvPr/>
            </p:nvSpPr>
            <p:spPr>
              <a:xfrm>
                <a:off x="2667000" y="6109156"/>
                <a:ext cx="906851" cy="215444"/>
              </a:xfrm>
              <a:prstGeom prst="rect">
                <a:avLst/>
              </a:prstGeom>
              <a:blipFill rotWithShape="0">
                <a:blip r:embed="rId15"/>
                <a:stretch>
                  <a:fillRect l="-4730" r="-4054" b="-555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9" name="TextBox 38"/>
              <p:cNvSpPr txBox="1"/>
              <p:nvPr/>
            </p:nvSpPr>
            <p:spPr>
              <a:xfrm>
                <a:off x="2667000" y="6324600"/>
                <a:ext cx="796372"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400" b="0" i="1" smtClean="0">
                          <a:latin typeface="Cambria Math" charset="0"/>
                        </a:rPr>
                        <m:t>𝑐</m:t>
                      </m:r>
                      <m:r>
                        <a:rPr lang="en-US" sz="1400" b="0" i="1" smtClean="0">
                          <a:latin typeface="Cambria Math" charset="0"/>
                        </a:rPr>
                        <m:t>=−100</m:t>
                      </m:r>
                    </m:oMath>
                  </m:oMathPara>
                </a14:m>
                <a:endParaRPr lang="en-US" sz="1400" dirty="0"/>
              </a:p>
            </p:txBody>
          </p:sp>
        </mc:Choice>
        <mc:Fallback xmlns="">
          <p:sp>
            <p:nvSpPr>
              <p:cNvPr id="39" name="TextBox 38"/>
              <p:cNvSpPr txBox="1">
                <a:spLocks noRot="1" noChangeAspect="1" noMove="1" noResize="1" noEditPoints="1" noAdjustHandles="1" noChangeArrowheads="1" noChangeShapeType="1" noTextEdit="1"/>
              </p:cNvSpPr>
              <p:nvPr/>
            </p:nvSpPr>
            <p:spPr>
              <a:xfrm>
                <a:off x="2667000" y="6324600"/>
                <a:ext cx="796372" cy="215444"/>
              </a:xfrm>
              <a:prstGeom prst="rect">
                <a:avLst/>
              </a:prstGeom>
              <a:blipFill rotWithShape="0">
                <a:blip r:embed="rId16"/>
                <a:stretch>
                  <a:fillRect l="-3077" r="-4615" b="-571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0" name="TextBox 39"/>
              <p:cNvSpPr txBox="1"/>
              <p:nvPr/>
            </p:nvSpPr>
            <p:spPr>
              <a:xfrm>
                <a:off x="6123259" y="5864423"/>
                <a:ext cx="963341"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charset="0"/>
                        </a:rPr>
                        <m:t>𝑖</m:t>
                      </m:r>
                      <m:r>
                        <a:rPr lang="en-US" sz="2000" b="0" i="1" smtClean="0">
                          <a:latin typeface="Cambria Math" charset="0"/>
                        </a:rPr>
                        <m:t>=0.05</m:t>
                      </m:r>
                    </m:oMath>
                  </m:oMathPara>
                </a14:m>
                <a:endParaRPr lang="en-US" sz="2000" dirty="0"/>
              </a:p>
            </p:txBody>
          </p:sp>
        </mc:Choice>
        <mc:Fallback xmlns="">
          <p:sp>
            <p:nvSpPr>
              <p:cNvPr id="40" name="TextBox 39"/>
              <p:cNvSpPr txBox="1">
                <a:spLocks noRot="1" noChangeAspect="1" noMove="1" noResize="1" noEditPoints="1" noAdjustHandles="1" noChangeArrowheads="1" noChangeShapeType="1" noTextEdit="1"/>
              </p:cNvSpPr>
              <p:nvPr/>
            </p:nvSpPr>
            <p:spPr>
              <a:xfrm>
                <a:off x="6123259" y="5864423"/>
                <a:ext cx="963341" cy="307777"/>
              </a:xfrm>
              <a:prstGeom prst="rect">
                <a:avLst/>
              </a:prstGeom>
              <a:blipFill rotWithShape="0">
                <a:blip r:embed="rId17"/>
                <a:stretch>
                  <a:fillRect l="-5660" r="-6289" b="-980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1" name="Title 1"/>
              <p:cNvSpPr txBox="1">
                <a:spLocks/>
              </p:cNvSpPr>
              <p:nvPr/>
            </p:nvSpPr>
            <p:spPr>
              <a:xfrm>
                <a:off x="228600" y="228599"/>
                <a:ext cx="8686800" cy="133550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14:m>
                  <m:oMathPara xmlns:m="http://schemas.openxmlformats.org/officeDocument/2006/math">
                    <m:oMathParaPr>
                      <m:jc m:val="center"/>
                    </m:oMathParaPr>
                    <m:oMath xmlns:m="http://schemas.openxmlformats.org/officeDocument/2006/math">
                      <m:r>
                        <a:rPr lang="en-US" b="1" i="0" smtClean="0">
                          <a:latin typeface="Cambria Math" charset="0"/>
                        </a:rPr>
                        <m:t>𝐏𝐞𝐫𝐩𝐞𝐭𝐮𝐢𝐭𝐲</m:t>
                      </m:r>
                      <m:r>
                        <a:rPr lang="en-US" b="1" i="0" smtClean="0">
                          <a:latin typeface="Cambria Math" charset="0"/>
                        </a:rPr>
                        <m:t> </m:t>
                      </m:r>
                      <m:r>
                        <a:rPr lang="en-US" b="1" i="0" smtClean="0">
                          <a:latin typeface="Cambria Math" charset="0"/>
                        </a:rPr>
                        <m:t>𝐄𝐱𝐚𝐦𝐩𝐥𝐞</m:t>
                      </m:r>
                    </m:oMath>
                  </m:oMathPara>
                </a14:m>
                <a:endParaRPr lang="en-US" b="1" dirty="0">
                  <a:latin typeface="Bold sand ms"/>
                </a:endParaRPr>
              </a:p>
            </p:txBody>
          </p:sp>
        </mc:Choice>
        <mc:Fallback xmlns="">
          <p:sp>
            <p:nvSpPr>
              <p:cNvPr id="41" name="Title 1"/>
              <p:cNvSpPr txBox="1">
                <a:spLocks noRot="1" noChangeAspect="1" noMove="1" noResize="1" noEditPoints="1" noAdjustHandles="1" noChangeArrowheads="1" noChangeShapeType="1" noTextEdit="1"/>
              </p:cNvSpPr>
              <p:nvPr/>
            </p:nvSpPr>
            <p:spPr>
              <a:xfrm>
                <a:off x="228600" y="228599"/>
                <a:ext cx="8686800" cy="1335507"/>
              </a:xfrm>
              <a:prstGeom prst="rect">
                <a:avLst/>
              </a:prstGeom>
              <a:blipFill rotWithShape="0">
                <a:blip r:embed="rId18"/>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285422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1933385" y="6477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endParaRPr lang="en-US" b="1" dirty="0">
              <a:latin typeface="Bold sand ms"/>
            </a:endParaRPr>
          </a:p>
        </p:txBody>
      </p:sp>
      <p:sp>
        <p:nvSpPr>
          <p:cNvPr id="17" name="Content Placeholder 2"/>
          <p:cNvSpPr txBox="1">
            <a:spLocks/>
          </p:cNvSpPr>
          <p:nvPr/>
        </p:nvSpPr>
        <p:spPr>
          <a:xfrm>
            <a:off x="278920" y="1494000"/>
            <a:ext cx="8179280" cy="497853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7800" indent="0">
              <a:spcBef>
                <a:spcPts val="700"/>
              </a:spcBef>
              <a:buClr>
                <a:schemeClr val="accent1"/>
              </a:buClr>
              <a:buNone/>
            </a:pPr>
            <a:endParaRPr lang="en-GB" sz="2000" dirty="0">
              <a:solidFill>
                <a:schemeClr val="tx1"/>
              </a:solidFill>
              <a:latin typeface="Bold sand ms"/>
            </a:endParaRPr>
          </a:p>
          <a:p>
            <a:pPr marL="177800" indent="0">
              <a:spcBef>
                <a:spcPts val="700"/>
              </a:spcBef>
              <a:buNone/>
            </a:pPr>
            <a:endParaRPr lang="en-US" sz="1800" dirty="0">
              <a:solidFill>
                <a:schemeClr val="tx1"/>
              </a:solidFill>
              <a:latin typeface="Bold sand ms"/>
            </a:endParaRPr>
          </a:p>
          <a:p>
            <a:pPr indent="-165100">
              <a:spcBef>
                <a:spcPts val="900"/>
              </a:spcBef>
            </a:pPr>
            <a:endParaRPr lang="en-US" sz="1800" dirty="0">
              <a:solidFill>
                <a:schemeClr val="tx1"/>
              </a:solidFill>
              <a:latin typeface="Bold sand ms"/>
            </a:endParaRPr>
          </a:p>
          <a:p>
            <a:pPr marL="0" indent="0">
              <a:buFont typeface="Arial" pitchFamily="34" charset="0"/>
              <a:buNone/>
            </a:pPr>
            <a:endParaRPr lang="en-US" sz="1800" dirty="0">
              <a:solidFill>
                <a:schemeClr val="tx1"/>
              </a:solidFill>
              <a:latin typeface="Bold sand ms"/>
            </a:endParaRPr>
          </a:p>
        </p:txBody>
      </p:sp>
      <p:sp>
        <p:nvSpPr>
          <p:cNvPr id="59" name="Rectangle 58">
            <a:extLst>
              <a:ext uri="{FF2B5EF4-FFF2-40B4-BE49-F238E27FC236}">
                <a16:creationId xmlns:a16="http://schemas.microsoft.com/office/drawing/2014/main" id="{DF93A1A4-453B-4452-859D-4C99C2310F6C}"/>
              </a:ext>
            </a:extLst>
          </p:cNvPr>
          <p:cNvSpPr/>
          <p:nvPr/>
        </p:nvSpPr>
        <p:spPr>
          <a:xfrm>
            <a:off x="1814439" y="10930722"/>
            <a:ext cx="1251853"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0" name="Rectangle 59">
            <a:extLst>
              <a:ext uri="{FF2B5EF4-FFF2-40B4-BE49-F238E27FC236}">
                <a16:creationId xmlns:a16="http://schemas.microsoft.com/office/drawing/2014/main" id="{819BB08B-5F96-4DDA-BA75-201C89303D84}"/>
              </a:ext>
            </a:extLst>
          </p:cNvPr>
          <p:cNvSpPr/>
          <p:nvPr/>
        </p:nvSpPr>
        <p:spPr>
          <a:xfrm>
            <a:off x="1460020" y="9973442"/>
            <a:ext cx="3937580"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1" name="TextBox 60">
            <a:extLst>
              <a:ext uri="{FF2B5EF4-FFF2-40B4-BE49-F238E27FC236}">
                <a16:creationId xmlns:a16="http://schemas.microsoft.com/office/drawing/2014/main" id="{98ABDF80-1850-455A-BF66-D52A82E57567}"/>
              </a:ext>
            </a:extLst>
          </p:cNvPr>
          <p:cNvSpPr txBox="1"/>
          <p:nvPr/>
        </p:nvSpPr>
        <p:spPr>
          <a:xfrm>
            <a:off x="2590800" y="8683939"/>
            <a:ext cx="3352800" cy="369332"/>
          </a:xfrm>
          <a:prstGeom prst="rect">
            <a:avLst/>
          </a:prstGeom>
          <a:noFill/>
        </p:spPr>
        <p:txBody>
          <a:bodyPr wrap="square" rtlCol="0">
            <a:spAutoFit/>
          </a:bodyPr>
          <a:lstStyle/>
          <a:p>
            <a:endParaRPr lang="en-GB" dirty="0"/>
          </a:p>
        </p:txBody>
      </p:sp>
      <p:sp>
        <p:nvSpPr>
          <p:cNvPr id="62" name="TextBox 61">
            <a:extLst>
              <a:ext uri="{FF2B5EF4-FFF2-40B4-BE49-F238E27FC236}">
                <a16:creationId xmlns:a16="http://schemas.microsoft.com/office/drawing/2014/main" id="{7798F9B3-9C59-44E7-91C0-4F3B3ED4B2AE}"/>
              </a:ext>
            </a:extLst>
          </p:cNvPr>
          <p:cNvSpPr txBox="1"/>
          <p:nvPr/>
        </p:nvSpPr>
        <p:spPr>
          <a:xfrm>
            <a:off x="1561359" y="10052286"/>
            <a:ext cx="65" cy="276999"/>
          </a:xfrm>
          <a:prstGeom prst="rect">
            <a:avLst/>
          </a:prstGeom>
          <a:noFill/>
        </p:spPr>
        <p:txBody>
          <a:bodyPr wrap="none" lIns="0" tIns="0" rIns="0" bIns="0" rtlCol="0">
            <a:spAutoFit/>
          </a:bodyPr>
          <a:lstStyle/>
          <a:p>
            <a:endParaRPr lang="en-GB" i="1" dirty="0">
              <a:solidFill>
                <a:srgbClr val="535353"/>
              </a:solidFill>
            </a:endParaRPr>
          </a:p>
        </p:txBody>
      </p:sp>
      <p:sp>
        <p:nvSpPr>
          <p:cNvPr id="63" name="Rectangle 62">
            <a:extLst>
              <a:ext uri="{FF2B5EF4-FFF2-40B4-BE49-F238E27FC236}">
                <a16:creationId xmlns:a16="http://schemas.microsoft.com/office/drawing/2014/main" id="{4541FB8C-C120-43F9-98E2-7F1A3CA511CE}"/>
              </a:ext>
            </a:extLst>
          </p:cNvPr>
          <p:cNvSpPr/>
          <p:nvPr/>
        </p:nvSpPr>
        <p:spPr>
          <a:xfrm>
            <a:off x="621819" y="9591136"/>
            <a:ext cx="5626768" cy="369332"/>
          </a:xfrm>
          <a:prstGeom prst="rect">
            <a:avLst/>
          </a:prstGeom>
        </p:spPr>
        <p:txBody>
          <a:bodyPr wrap="square">
            <a:spAutoFit/>
          </a:bodyPr>
          <a:lstStyle/>
          <a:p>
            <a:endParaRPr lang="en-GB" dirty="0">
              <a:solidFill>
                <a:srgbClr val="535353"/>
              </a:solidFill>
            </a:endParaRPr>
          </a:p>
        </p:txBody>
      </p:sp>
      <p:sp>
        <p:nvSpPr>
          <p:cNvPr id="64" name="Rectangle 63">
            <a:extLst>
              <a:ext uri="{FF2B5EF4-FFF2-40B4-BE49-F238E27FC236}">
                <a16:creationId xmlns:a16="http://schemas.microsoft.com/office/drawing/2014/main" id="{0F4D1327-31DB-4D84-A3C5-727DA082BF40}"/>
              </a:ext>
            </a:extLst>
          </p:cNvPr>
          <p:cNvSpPr/>
          <p:nvPr/>
        </p:nvSpPr>
        <p:spPr>
          <a:xfrm>
            <a:off x="5365990" y="10048336"/>
            <a:ext cx="5626768" cy="369332"/>
          </a:xfrm>
          <a:prstGeom prst="rect">
            <a:avLst/>
          </a:prstGeom>
        </p:spPr>
        <p:txBody>
          <a:bodyPr wrap="square">
            <a:spAutoFit/>
          </a:bodyPr>
          <a:lstStyle/>
          <a:p>
            <a:endParaRPr lang="en-GB" dirty="0">
              <a:solidFill>
                <a:srgbClr val="535353"/>
              </a:solidFill>
            </a:endParaRPr>
          </a:p>
        </p:txBody>
      </p:sp>
      <p:sp>
        <p:nvSpPr>
          <p:cNvPr id="65" name="Rectangle 64">
            <a:extLst>
              <a:ext uri="{FF2B5EF4-FFF2-40B4-BE49-F238E27FC236}">
                <a16:creationId xmlns:a16="http://schemas.microsoft.com/office/drawing/2014/main" id="{28406D90-0A90-4051-953D-ECD41607891B}"/>
              </a:ext>
            </a:extLst>
          </p:cNvPr>
          <p:cNvSpPr/>
          <p:nvPr/>
        </p:nvSpPr>
        <p:spPr>
          <a:xfrm>
            <a:off x="1841020" y="10968913"/>
            <a:ext cx="184731" cy="369332"/>
          </a:xfrm>
          <a:prstGeom prst="rect">
            <a:avLst/>
          </a:prstGeom>
        </p:spPr>
        <p:txBody>
          <a:bodyPr wrap="none">
            <a:spAutoFit/>
          </a:bodyPr>
          <a:lstStyle/>
          <a:p>
            <a:endParaRPr lang="en-GB" dirty="0">
              <a:solidFill>
                <a:srgbClr val="535353"/>
              </a:solidFill>
            </a:endParaRPr>
          </a:p>
        </p:txBody>
      </p:sp>
      <p:sp>
        <p:nvSpPr>
          <p:cNvPr id="66" name="Rectangle 65">
            <a:extLst>
              <a:ext uri="{FF2B5EF4-FFF2-40B4-BE49-F238E27FC236}">
                <a16:creationId xmlns:a16="http://schemas.microsoft.com/office/drawing/2014/main" id="{14F2B954-B7A3-4248-96D8-F8C658A21D22}"/>
              </a:ext>
            </a:extLst>
          </p:cNvPr>
          <p:cNvSpPr/>
          <p:nvPr/>
        </p:nvSpPr>
        <p:spPr>
          <a:xfrm>
            <a:off x="650290" y="10497581"/>
            <a:ext cx="5626768" cy="369332"/>
          </a:xfrm>
          <a:prstGeom prst="rect">
            <a:avLst/>
          </a:prstGeom>
        </p:spPr>
        <p:txBody>
          <a:bodyPr wrap="square">
            <a:spAutoFit/>
          </a:bodyPr>
          <a:lstStyle/>
          <a:p>
            <a:endParaRPr lang="en-GB" dirty="0">
              <a:solidFill>
                <a:srgbClr val="535353"/>
              </a:solidFill>
            </a:endParaRPr>
          </a:p>
        </p:txBody>
      </p:sp>
      <mc:AlternateContent xmlns:mc="http://schemas.openxmlformats.org/markup-compatibility/2006" xmlns:a14="http://schemas.microsoft.com/office/drawing/2010/main">
        <mc:Choice Requires="a14">
          <p:sp>
            <p:nvSpPr>
              <p:cNvPr id="52" name="Title 1"/>
              <p:cNvSpPr txBox="1">
                <a:spLocks/>
              </p:cNvSpPr>
              <p:nvPr/>
            </p:nvSpPr>
            <p:spPr>
              <a:xfrm>
                <a:off x="228600" y="228599"/>
                <a:ext cx="8686800" cy="133550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14:m>
                  <m:oMathPara xmlns:m="http://schemas.openxmlformats.org/officeDocument/2006/math">
                    <m:oMathParaPr>
                      <m:jc m:val="center"/>
                    </m:oMathParaPr>
                    <m:oMath xmlns:m="http://schemas.openxmlformats.org/officeDocument/2006/math">
                      <m:r>
                        <a:rPr lang="en-US" b="1" i="0" smtClean="0">
                          <a:latin typeface="Cambria Math" charset="0"/>
                        </a:rPr>
                        <m:t>𝐏𝐞𝐫𝐩𝐞𝐭𝐮𝐢𝐭𝐲</m:t>
                      </m:r>
                      <m:r>
                        <a:rPr lang="en-US" b="1" i="0" smtClean="0">
                          <a:latin typeface="Cambria Math" charset="0"/>
                        </a:rPr>
                        <m:t> </m:t>
                      </m:r>
                      <m:r>
                        <a:rPr lang="en-US" b="1" i="0" smtClean="0">
                          <a:latin typeface="Cambria Math" charset="0"/>
                        </a:rPr>
                        <m:t>𝐄𝐱𝐚𝐦𝐩𝐥𝐞</m:t>
                      </m:r>
                    </m:oMath>
                  </m:oMathPara>
                </a14:m>
                <a:endParaRPr lang="en-US" b="1" dirty="0">
                  <a:latin typeface="Bold sand ms"/>
                </a:endParaRPr>
              </a:p>
            </p:txBody>
          </p:sp>
        </mc:Choice>
        <mc:Fallback xmlns="">
          <p:sp>
            <p:nvSpPr>
              <p:cNvPr id="52" name="Title 1"/>
              <p:cNvSpPr txBox="1">
                <a:spLocks noRot="1" noChangeAspect="1" noMove="1" noResize="1" noEditPoints="1" noAdjustHandles="1" noChangeArrowheads="1" noChangeShapeType="1" noTextEdit="1"/>
              </p:cNvSpPr>
              <p:nvPr/>
            </p:nvSpPr>
            <p:spPr>
              <a:xfrm>
                <a:off x="228600" y="228599"/>
                <a:ext cx="8686800" cy="1335507"/>
              </a:xfrm>
              <a:prstGeom prst="rect">
                <a:avLst/>
              </a:prstGeom>
              <a:blipFill rotWithShape="0">
                <a:blip r:embed="rId3"/>
                <a:stretch>
                  <a:fillRect/>
                </a:stretch>
              </a:blipFill>
            </p:spPr>
            <p:txBody>
              <a:bodyPr/>
              <a:lstStyle/>
              <a:p>
                <a:r>
                  <a:rPr lang="en-US">
                    <a:noFill/>
                  </a:rPr>
                  <a:t> </a:t>
                </a:r>
              </a:p>
            </p:txBody>
          </p:sp>
        </mc:Fallback>
      </mc:AlternateContent>
      <p:sp>
        <p:nvSpPr>
          <p:cNvPr id="34" name="Content Placeholder 2"/>
          <p:cNvSpPr txBox="1">
            <a:spLocks/>
          </p:cNvSpPr>
          <p:nvPr/>
        </p:nvSpPr>
        <p:spPr>
          <a:xfrm>
            <a:off x="457200" y="1494000"/>
            <a:ext cx="80010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27013" indent="0">
              <a:spcBef>
                <a:spcPts val="700"/>
              </a:spcBef>
              <a:buClr>
                <a:schemeClr val="accent1"/>
              </a:buClr>
              <a:buNone/>
            </a:pPr>
            <a:r>
              <a:rPr lang="en-US" sz="2200" dirty="0">
                <a:latin typeface="Bold sand ms"/>
              </a:rPr>
              <a:t>Sherry has 100,000 </a:t>
            </a:r>
            <a:r>
              <a:rPr lang="mr-IN" sz="2200" dirty="0">
                <a:latin typeface="Bold sand ms"/>
              </a:rPr>
              <a:t>…</a:t>
            </a:r>
            <a:endParaRPr lang="en-GB" sz="2200" dirty="0">
              <a:solidFill>
                <a:schemeClr val="tx1"/>
              </a:solidFill>
              <a:latin typeface="Bold sand ms"/>
            </a:endParaRPr>
          </a:p>
          <a:p>
            <a:pPr marL="177800" indent="0">
              <a:spcBef>
                <a:spcPts val="700"/>
              </a:spcBef>
              <a:buNone/>
            </a:pPr>
            <a:endParaRPr lang="en-US" sz="2000" dirty="0">
              <a:solidFill>
                <a:schemeClr val="tx1"/>
              </a:solidFill>
              <a:latin typeface="Bold sand ms"/>
            </a:endParaRPr>
          </a:p>
          <a:p>
            <a:pPr indent="-165100">
              <a:spcBef>
                <a:spcPts val="900"/>
              </a:spcBef>
            </a:pPr>
            <a:endParaRPr lang="en-US" sz="2000" dirty="0">
              <a:solidFill>
                <a:schemeClr val="tx1"/>
              </a:solidFill>
              <a:latin typeface="Bold sand ms"/>
            </a:endParaRPr>
          </a:p>
          <a:p>
            <a:pPr marL="0" indent="0">
              <a:buFont typeface="Arial" pitchFamily="34" charset="0"/>
              <a:buNone/>
            </a:pPr>
            <a:endParaRPr lang="en-US" sz="2000" dirty="0">
              <a:solidFill>
                <a:schemeClr val="tx1"/>
              </a:solidFill>
              <a:latin typeface="Bold sand ms"/>
            </a:endParaRPr>
          </a:p>
        </p:txBody>
      </p:sp>
    </p:spTree>
    <p:extLst>
      <p:ext uri="{BB962C8B-B14F-4D97-AF65-F5344CB8AC3E}">
        <p14:creationId xmlns:p14="http://schemas.microsoft.com/office/powerpoint/2010/main" val="159686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1933385" y="6477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endParaRPr lang="en-US" b="1" dirty="0">
              <a:latin typeface="Bold sand ms"/>
            </a:endParaRPr>
          </a:p>
        </p:txBody>
      </p:sp>
      <p:sp>
        <p:nvSpPr>
          <p:cNvPr id="17" name="Content Placeholder 2"/>
          <p:cNvSpPr txBox="1">
            <a:spLocks/>
          </p:cNvSpPr>
          <p:nvPr/>
        </p:nvSpPr>
        <p:spPr>
          <a:xfrm>
            <a:off x="278920" y="1494000"/>
            <a:ext cx="8179280" cy="497853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7800" indent="0">
              <a:spcBef>
                <a:spcPts val="700"/>
              </a:spcBef>
              <a:buClr>
                <a:schemeClr val="accent1"/>
              </a:buClr>
              <a:buNone/>
            </a:pPr>
            <a:endParaRPr lang="en-GB" sz="2000" dirty="0">
              <a:solidFill>
                <a:schemeClr val="tx1"/>
              </a:solidFill>
              <a:latin typeface="Bold sand ms"/>
            </a:endParaRPr>
          </a:p>
          <a:p>
            <a:pPr marL="177800" indent="0">
              <a:spcBef>
                <a:spcPts val="700"/>
              </a:spcBef>
              <a:buNone/>
            </a:pPr>
            <a:endParaRPr lang="en-US" sz="1800" dirty="0">
              <a:solidFill>
                <a:schemeClr val="tx1"/>
              </a:solidFill>
              <a:latin typeface="Bold sand ms"/>
            </a:endParaRPr>
          </a:p>
          <a:p>
            <a:pPr indent="-165100">
              <a:spcBef>
                <a:spcPts val="900"/>
              </a:spcBef>
            </a:pPr>
            <a:endParaRPr lang="en-US" sz="1800" dirty="0">
              <a:solidFill>
                <a:schemeClr val="tx1"/>
              </a:solidFill>
              <a:latin typeface="Bold sand ms"/>
            </a:endParaRPr>
          </a:p>
          <a:p>
            <a:pPr marL="0" indent="0">
              <a:buFont typeface="Arial" pitchFamily="34" charset="0"/>
              <a:buNone/>
            </a:pPr>
            <a:endParaRPr lang="en-US" sz="1800" dirty="0">
              <a:solidFill>
                <a:schemeClr val="tx1"/>
              </a:solidFill>
              <a:latin typeface="Bold sand ms"/>
            </a:endParaRPr>
          </a:p>
        </p:txBody>
      </p:sp>
      <p:sp>
        <p:nvSpPr>
          <p:cNvPr id="59" name="Rectangle 58">
            <a:extLst>
              <a:ext uri="{FF2B5EF4-FFF2-40B4-BE49-F238E27FC236}">
                <a16:creationId xmlns:a16="http://schemas.microsoft.com/office/drawing/2014/main" id="{DF93A1A4-453B-4452-859D-4C99C2310F6C}"/>
              </a:ext>
            </a:extLst>
          </p:cNvPr>
          <p:cNvSpPr/>
          <p:nvPr/>
        </p:nvSpPr>
        <p:spPr>
          <a:xfrm>
            <a:off x="1814439" y="10930722"/>
            <a:ext cx="1251853"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0" name="Rectangle 59">
            <a:extLst>
              <a:ext uri="{FF2B5EF4-FFF2-40B4-BE49-F238E27FC236}">
                <a16:creationId xmlns:a16="http://schemas.microsoft.com/office/drawing/2014/main" id="{819BB08B-5F96-4DDA-BA75-201C89303D84}"/>
              </a:ext>
            </a:extLst>
          </p:cNvPr>
          <p:cNvSpPr/>
          <p:nvPr/>
        </p:nvSpPr>
        <p:spPr>
          <a:xfrm>
            <a:off x="1460020" y="9973442"/>
            <a:ext cx="3937580"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1" name="TextBox 60">
            <a:extLst>
              <a:ext uri="{FF2B5EF4-FFF2-40B4-BE49-F238E27FC236}">
                <a16:creationId xmlns:a16="http://schemas.microsoft.com/office/drawing/2014/main" id="{98ABDF80-1850-455A-BF66-D52A82E57567}"/>
              </a:ext>
            </a:extLst>
          </p:cNvPr>
          <p:cNvSpPr txBox="1"/>
          <p:nvPr/>
        </p:nvSpPr>
        <p:spPr>
          <a:xfrm>
            <a:off x="2590800" y="8683939"/>
            <a:ext cx="3352800" cy="369332"/>
          </a:xfrm>
          <a:prstGeom prst="rect">
            <a:avLst/>
          </a:prstGeom>
          <a:noFill/>
        </p:spPr>
        <p:txBody>
          <a:bodyPr wrap="square" rtlCol="0">
            <a:spAutoFit/>
          </a:bodyPr>
          <a:lstStyle/>
          <a:p>
            <a:endParaRPr lang="en-GB" dirty="0"/>
          </a:p>
        </p:txBody>
      </p:sp>
      <p:sp>
        <p:nvSpPr>
          <p:cNvPr id="62" name="TextBox 61">
            <a:extLst>
              <a:ext uri="{FF2B5EF4-FFF2-40B4-BE49-F238E27FC236}">
                <a16:creationId xmlns:a16="http://schemas.microsoft.com/office/drawing/2014/main" id="{7798F9B3-9C59-44E7-91C0-4F3B3ED4B2AE}"/>
              </a:ext>
            </a:extLst>
          </p:cNvPr>
          <p:cNvSpPr txBox="1"/>
          <p:nvPr/>
        </p:nvSpPr>
        <p:spPr>
          <a:xfrm>
            <a:off x="1561359" y="10052286"/>
            <a:ext cx="65" cy="276999"/>
          </a:xfrm>
          <a:prstGeom prst="rect">
            <a:avLst/>
          </a:prstGeom>
          <a:noFill/>
        </p:spPr>
        <p:txBody>
          <a:bodyPr wrap="none" lIns="0" tIns="0" rIns="0" bIns="0" rtlCol="0">
            <a:spAutoFit/>
          </a:bodyPr>
          <a:lstStyle/>
          <a:p>
            <a:endParaRPr lang="en-GB" i="1" dirty="0">
              <a:solidFill>
                <a:srgbClr val="535353"/>
              </a:solidFill>
            </a:endParaRPr>
          </a:p>
        </p:txBody>
      </p:sp>
      <p:sp>
        <p:nvSpPr>
          <p:cNvPr id="63" name="Rectangle 62">
            <a:extLst>
              <a:ext uri="{FF2B5EF4-FFF2-40B4-BE49-F238E27FC236}">
                <a16:creationId xmlns:a16="http://schemas.microsoft.com/office/drawing/2014/main" id="{4541FB8C-C120-43F9-98E2-7F1A3CA511CE}"/>
              </a:ext>
            </a:extLst>
          </p:cNvPr>
          <p:cNvSpPr/>
          <p:nvPr/>
        </p:nvSpPr>
        <p:spPr>
          <a:xfrm>
            <a:off x="621819" y="9591136"/>
            <a:ext cx="5626768" cy="369332"/>
          </a:xfrm>
          <a:prstGeom prst="rect">
            <a:avLst/>
          </a:prstGeom>
        </p:spPr>
        <p:txBody>
          <a:bodyPr wrap="square">
            <a:spAutoFit/>
          </a:bodyPr>
          <a:lstStyle/>
          <a:p>
            <a:endParaRPr lang="en-GB" dirty="0">
              <a:solidFill>
                <a:srgbClr val="535353"/>
              </a:solidFill>
            </a:endParaRPr>
          </a:p>
        </p:txBody>
      </p:sp>
      <p:sp>
        <p:nvSpPr>
          <p:cNvPr id="64" name="Rectangle 63">
            <a:extLst>
              <a:ext uri="{FF2B5EF4-FFF2-40B4-BE49-F238E27FC236}">
                <a16:creationId xmlns:a16="http://schemas.microsoft.com/office/drawing/2014/main" id="{0F4D1327-31DB-4D84-A3C5-727DA082BF40}"/>
              </a:ext>
            </a:extLst>
          </p:cNvPr>
          <p:cNvSpPr/>
          <p:nvPr/>
        </p:nvSpPr>
        <p:spPr>
          <a:xfrm>
            <a:off x="5365990" y="10048336"/>
            <a:ext cx="5626768" cy="369332"/>
          </a:xfrm>
          <a:prstGeom prst="rect">
            <a:avLst/>
          </a:prstGeom>
        </p:spPr>
        <p:txBody>
          <a:bodyPr wrap="square">
            <a:spAutoFit/>
          </a:bodyPr>
          <a:lstStyle/>
          <a:p>
            <a:endParaRPr lang="en-GB" dirty="0">
              <a:solidFill>
                <a:srgbClr val="535353"/>
              </a:solidFill>
            </a:endParaRPr>
          </a:p>
        </p:txBody>
      </p:sp>
      <p:sp>
        <p:nvSpPr>
          <p:cNvPr id="65" name="Rectangle 64">
            <a:extLst>
              <a:ext uri="{FF2B5EF4-FFF2-40B4-BE49-F238E27FC236}">
                <a16:creationId xmlns:a16="http://schemas.microsoft.com/office/drawing/2014/main" id="{28406D90-0A90-4051-953D-ECD41607891B}"/>
              </a:ext>
            </a:extLst>
          </p:cNvPr>
          <p:cNvSpPr/>
          <p:nvPr/>
        </p:nvSpPr>
        <p:spPr>
          <a:xfrm>
            <a:off x="1841020" y="10968913"/>
            <a:ext cx="184731" cy="369332"/>
          </a:xfrm>
          <a:prstGeom prst="rect">
            <a:avLst/>
          </a:prstGeom>
        </p:spPr>
        <p:txBody>
          <a:bodyPr wrap="none">
            <a:spAutoFit/>
          </a:bodyPr>
          <a:lstStyle/>
          <a:p>
            <a:endParaRPr lang="en-GB" dirty="0">
              <a:solidFill>
                <a:srgbClr val="535353"/>
              </a:solidFill>
            </a:endParaRPr>
          </a:p>
        </p:txBody>
      </p:sp>
      <p:sp>
        <p:nvSpPr>
          <p:cNvPr id="66" name="Rectangle 65">
            <a:extLst>
              <a:ext uri="{FF2B5EF4-FFF2-40B4-BE49-F238E27FC236}">
                <a16:creationId xmlns:a16="http://schemas.microsoft.com/office/drawing/2014/main" id="{14F2B954-B7A3-4248-96D8-F8C658A21D22}"/>
              </a:ext>
            </a:extLst>
          </p:cNvPr>
          <p:cNvSpPr/>
          <p:nvPr/>
        </p:nvSpPr>
        <p:spPr>
          <a:xfrm>
            <a:off x="650290" y="10497581"/>
            <a:ext cx="5626768" cy="369332"/>
          </a:xfrm>
          <a:prstGeom prst="rect">
            <a:avLst/>
          </a:prstGeom>
        </p:spPr>
        <p:txBody>
          <a:bodyPr wrap="square">
            <a:spAutoFit/>
          </a:bodyPr>
          <a:lstStyle/>
          <a:p>
            <a:endParaRPr lang="en-GB" dirty="0">
              <a:solidFill>
                <a:srgbClr val="535353"/>
              </a:solidFill>
            </a:endParaRPr>
          </a:p>
        </p:txBody>
      </p:sp>
      <mc:AlternateContent xmlns:mc="http://schemas.openxmlformats.org/markup-compatibility/2006" xmlns:a14="http://schemas.microsoft.com/office/drawing/2010/main">
        <mc:Choice Requires="a14">
          <p:sp>
            <p:nvSpPr>
              <p:cNvPr id="52" name="Title 1"/>
              <p:cNvSpPr txBox="1">
                <a:spLocks/>
              </p:cNvSpPr>
              <p:nvPr/>
            </p:nvSpPr>
            <p:spPr>
              <a:xfrm>
                <a:off x="228600" y="228599"/>
                <a:ext cx="8686800" cy="133550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14:m>
                  <m:oMathPara xmlns:m="http://schemas.openxmlformats.org/officeDocument/2006/math">
                    <m:oMathParaPr>
                      <m:jc m:val="center"/>
                    </m:oMathParaPr>
                    <m:oMath xmlns:m="http://schemas.openxmlformats.org/officeDocument/2006/math">
                      <m:r>
                        <a:rPr lang="en-US" b="1" i="0" smtClean="0">
                          <a:latin typeface="Cambria Math" charset="0"/>
                        </a:rPr>
                        <m:t>𝐏𝐞𝐫𝐩𝐞𝐭𝐮𝐢𝐭𝐲</m:t>
                      </m:r>
                      <m:r>
                        <a:rPr lang="en-US" b="1" i="0" smtClean="0">
                          <a:latin typeface="Cambria Math" charset="0"/>
                        </a:rPr>
                        <m:t> </m:t>
                      </m:r>
                      <m:r>
                        <a:rPr lang="en-US" b="1" i="0" smtClean="0">
                          <a:latin typeface="Cambria Math" charset="0"/>
                        </a:rPr>
                        <m:t>𝐄𝐱𝐚𝐦𝐩𝐥𝐞</m:t>
                      </m:r>
                    </m:oMath>
                  </m:oMathPara>
                </a14:m>
                <a:endParaRPr lang="en-US" b="1" dirty="0">
                  <a:latin typeface="Bold sand ms"/>
                </a:endParaRPr>
              </a:p>
            </p:txBody>
          </p:sp>
        </mc:Choice>
        <mc:Fallback xmlns="">
          <p:sp>
            <p:nvSpPr>
              <p:cNvPr id="52" name="Title 1"/>
              <p:cNvSpPr txBox="1">
                <a:spLocks noRot="1" noChangeAspect="1" noMove="1" noResize="1" noEditPoints="1" noAdjustHandles="1" noChangeArrowheads="1" noChangeShapeType="1" noTextEdit="1"/>
              </p:cNvSpPr>
              <p:nvPr/>
            </p:nvSpPr>
            <p:spPr>
              <a:xfrm>
                <a:off x="228600" y="228599"/>
                <a:ext cx="8686800" cy="1335507"/>
              </a:xfrm>
              <a:prstGeom prst="rect">
                <a:avLst/>
              </a:prstGeom>
              <a:blipFill rotWithShape="0">
                <a:blip r:embed="rId3"/>
                <a:stretch>
                  <a:fillRect/>
                </a:stretch>
              </a:blipFill>
            </p:spPr>
            <p:txBody>
              <a:bodyPr/>
              <a:lstStyle/>
              <a:p>
                <a:r>
                  <a:rPr lang="en-US">
                    <a:noFill/>
                  </a:rPr>
                  <a:t> </a:t>
                </a:r>
              </a:p>
            </p:txBody>
          </p:sp>
        </mc:Fallback>
      </mc:AlternateContent>
      <p:sp>
        <p:nvSpPr>
          <p:cNvPr id="34" name="Content Placeholder 2"/>
          <p:cNvSpPr txBox="1">
            <a:spLocks/>
          </p:cNvSpPr>
          <p:nvPr/>
        </p:nvSpPr>
        <p:spPr>
          <a:xfrm>
            <a:off x="457200" y="1494000"/>
            <a:ext cx="80010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27013" indent="0">
              <a:spcBef>
                <a:spcPts val="700"/>
              </a:spcBef>
              <a:buClr>
                <a:schemeClr val="accent1"/>
              </a:buClr>
              <a:buNone/>
            </a:pPr>
            <a:r>
              <a:rPr lang="en-US" sz="2200" dirty="0">
                <a:latin typeface="Bold sand ms"/>
              </a:rPr>
              <a:t>Sherry has 100,000 with which to fund a scholarship to the Naval Academy. </a:t>
            </a:r>
            <a:endParaRPr lang="en-GB" sz="2200" dirty="0">
              <a:solidFill>
                <a:schemeClr val="tx1"/>
              </a:solidFill>
              <a:latin typeface="Bold sand ms"/>
            </a:endParaRPr>
          </a:p>
          <a:p>
            <a:pPr marL="177800" indent="0">
              <a:spcBef>
                <a:spcPts val="700"/>
              </a:spcBef>
              <a:buNone/>
            </a:pPr>
            <a:endParaRPr lang="en-US" sz="2000" dirty="0">
              <a:solidFill>
                <a:schemeClr val="tx1"/>
              </a:solidFill>
              <a:latin typeface="Bold sand ms"/>
            </a:endParaRPr>
          </a:p>
          <a:p>
            <a:pPr indent="-165100">
              <a:spcBef>
                <a:spcPts val="900"/>
              </a:spcBef>
            </a:pPr>
            <a:endParaRPr lang="en-US" sz="2000" dirty="0">
              <a:solidFill>
                <a:schemeClr val="tx1"/>
              </a:solidFill>
              <a:latin typeface="Bold sand ms"/>
            </a:endParaRPr>
          </a:p>
          <a:p>
            <a:pPr marL="0" indent="0">
              <a:buFont typeface="Arial" pitchFamily="34" charset="0"/>
              <a:buNone/>
            </a:pPr>
            <a:endParaRPr lang="en-US" sz="2000" dirty="0">
              <a:solidFill>
                <a:schemeClr val="tx1"/>
              </a:solidFill>
              <a:latin typeface="Bold sand ms"/>
            </a:endParaRPr>
          </a:p>
        </p:txBody>
      </p:sp>
    </p:spTree>
    <p:extLst>
      <p:ext uri="{BB962C8B-B14F-4D97-AF65-F5344CB8AC3E}">
        <p14:creationId xmlns:p14="http://schemas.microsoft.com/office/powerpoint/2010/main" val="656562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1933385" y="6477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endParaRPr lang="en-US" b="1" dirty="0">
              <a:latin typeface="Bold sand ms"/>
            </a:endParaRPr>
          </a:p>
        </p:txBody>
      </p:sp>
      <p:sp>
        <p:nvSpPr>
          <p:cNvPr id="17" name="Content Placeholder 2"/>
          <p:cNvSpPr txBox="1">
            <a:spLocks/>
          </p:cNvSpPr>
          <p:nvPr/>
        </p:nvSpPr>
        <p:spPr>
          <a:xfrm>
            <a:off x="278920" y="1494000"/>
            <a:ext cx="8179280" cy="497853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7800" indent="0">
              <a:spcBef>
                <a:spcPts val="700"/>
              </a:spcBef>
              <a:buClr>
                <a:schemeClr val="accent1"/>
              </a:buClr>
              <a:buNone/>
            </a:pPr>
            <a:endParaRPr lang="en-GB" sz="2000" dirty="0">
              <a:solidFill>
                <a:schemeClr val="tx1"/>
              </a:solidFill>
              <a:latin typeface="Bold sand ms"/>
            </a:endParaRPr>
          </a:p>
          <a:p>
            <a:pPr marL="177800" indent="0">
              <a:spcBef>
                <a:spcPts val="700"/>
              </a:spcBef>
              <a:buNone/>
            </a:pPr>
            <a:endParaRPr lang="en-US" sz="1800" dirty="0">
              <a:solidFill>
                <a:schemeClr val="tx1"/>
              </a:solidFill>
              <a:latin typeface="Bold sand ms"/>
            </a:endParaRPr>
          </a:p>
          <a:p>
            <a:pPr indent="-165100">
              <a:spcBef>
                <a:spcPts val="900"/>
              </a:spcBef>
            </a:pPr>
            <a:endParaRPr lang="en-US" sz="1800" dirty="0">
              <a:solidFill>
                <a:schemeClr val="tx1"/>
              </a:solidFill>
              <a:latin typeface="Bold sand ms"/>
            </a:endParaRPr>
          </a:p>
          <a:p>
            <a:pPr marL="0" indent="0">
              <a:buFont typeface="Arial" pitchFamily="34" charset="0"/>
              <a:buNone/>
            </a:pPr>
            <a:endParaRPr lang="en-US" sz="1800" dirty="0">
              <a:solidFill>
                <a:schemeClr val="tx1"/>
              </a:solidFill>
              <a:latin typeface="Bold sand ms"/>
            </a:endParaRPr>
          </a:p>
        </p:txBody>
      </p:sp>
      <p:sp>
        <p:nvSpPr>
          <p:cNvPr id="59" name="Rectangle 58">
            <a:extLst>
              <a:ext uri="{FF2B5EF4-FFF2-40B4-BE49-F238E27FC236}">
                <a16:creationId xmlns:a16="http://schemas.microsoft.com/office/drawing/2014/main" id="{DF93A1A4-453B-4452-859D-4C99C2310F6C}"/>
              </a:ext>
            </a:extLst>
          </p:cNvPr>
          <p:cNvSpPr/>
          <p:nvPr/>
        </p:nvSpPr>
        <p:spPr>
          <a:xfrm>
            <a:off x="1814439" y="10930722"/>
            <a:ext cx="1251853"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0" name="Rectangle 59">
            <a:extLst>
              <a:ext uri="{FF2B5EF4-FFF2-40B4-BE49-F238E27FC236}">
                <a16:creationId xmlns:a16="http://schemas.microsoft.com/office/drawing/2014/main" id="{819BB08B-5F96-4DDA-BA75-201C89303D84}"/>
              </a:ext>
            </a:extLst>
          </p:cNvPr>
          <p:cNvSpPr/>
          <p:nvPr/>
        </p:nvSpPr>
        <p:spPr>
          <a:xfrm>
            <a:off x="1460020" y="9973442"/>
            <a:ext cx="3937580"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1" name="TextBox 60">
            <a:extLst>
              <a:ext uri="{FF2B5EF4-FFF2-40B4-BE49-F238E27FC236}">
                <a16:creationId xmlns:a16="http://schemas.microsoft.com/office/drawing/2014/main" id="{98ABDF80-1850-455A-BF66-D52A82E57567}"/>
              </a:ext>
            </a:extLst>
          </p:cNvPr>
          <p:cNvSpPr txBox="1"/>
          <p:nvPr/>
        </p:nvSpPr>
        <p:spPr>
          <a:xfrm>
            <a:off x="2590800" y="8683939"/>
            <a:ext cx="3352800" cy="369332"/>
          </a:xfrm>
          <a:prstGeom prst="rect">
            <a:avLst/>
          </a:prstGeom>
          <a:noFill/>
        </p:spPr>
        <p:txBody>
          <a:bodyPr wrap="square" rtlCol="0">
            <a:spAutoFit/>
          </a:bodyPr>
          <a:lstStyle/>
          <a:p>
            <a:endParaRPr lang="en-GB" dirty="0"/>
          </a:p>
        </p:txBody>
      </p:sp>
      <p:sp>
        <p:nvSpPr>
          <p:cNvPr id="62" name="TextBox 61">
            <a:extLst>
              <a:ext uri="{FF2B5EF4-FFF2-40B4-BE49-F238E27FC236}">
                <a16:creationId xmlns:a16="http://schemas.microsoft.com/office/drawing/2014/main" id="{7798F9B3-9C59-44E7-91C0-4F3B3ED4B2AE}"/>
              </a:ext>
            </a:extLst>
          </p:cNvPr>
          <p:cNvSpPr txBox="1"/>
          <p:nvPr/>
        </p:nvSpPr>
        <p:spPr>
          <a:xfrm>
            <a:off x="1561359" y="10052286"/>
            <a:ext cx="65" cy="276999"/>
          </a:xfrm>
          <a:prstGeom prst="rect">
            <a:avLst/>
          </a:prstGeom>
          <a:noFill/>
        </p:spPr>
        <p:txBody>
          <a:bodyPr wrap="none" lIns="0" tIns="0" rIns="0" bIns="0" rtlCol="0">
            <a:spAutoFit/>
          </a:bodyPr>
          <a:lstStyle/>
          <a:p>
            <a:endParaRPr lang="en-GB" i="1" dirty="0">
              <a:solidFill>
                <a:srgbClr val="535353"/>
              </a:solidFill>
            </a:endParaRPr>
          </a:p>
        </p:txBody>
      </p:sp>
      <p:sp>
        <p:nvSpPr>
          <p:cNvPr id="63" name="Rectangle 62">
            <a:extLst>
              <a:ext uri="{FF2B5EF4-FFF2-40B4-BE49-F238E27FC236}">
                <a16:creationId xmlns:a16="http://schemas.microsoft.com/office/drawing/2014/main" id="{4541FB8C-C120-43F9-98E2-7F1A3CA511CE}"/>
              </a:ext>
            </a:extLst>
          </p:cNvPr>
          <p:cNvSpPr/>
          <p:nvPr/>
        </p:nvSpPr>
        <p:spPr>
          <a:xfrm>
            <a:off x="621819" y="9591136"/>
            <a:ext cx="5626768" cy="369332"/>
          </a:xfrm>
          <a:prstGeom prst="rect">
            <a:avLst/>
          </a:prstGeom>
        </p:spPr>
        <p:txBody>
          <a:bodyPr wrap="square">
            <a:spAutoFit/>
          </a:bodyPr>
          <a:lstStyle/>
          <a:p>
            <a:endParaRPr lang="en-GB" dirty="0">
              <a:solidFill>
                <a:srgbClr val="535353"/>
              </a:solidFill>
            </a:endParaRPr>
          </a:p>
        </p:txBody>
      </p:sp>
      <p:sp>
        <p:nvSpPr>
          <p:cNvPr id="64" name="Rectangle 63">
            <a:extLst>
              <a:ext uri="{FF2B5EF4-FFF2-40B4-BE49-F238E27FC236}">
                <a16:creationId xmlns:a16="http://schemas.microsoft.com/office/drawing/2014/main" id="{0F4D1327-31DB-4D84-A3C5-727DA082BF40}"/>
              </a:ext>
            </a:extLst>
          </p:cNvPr>
          <p:cNvSpPr/>
          <p:nvPr/>
        </p:nvSpPr>
        <p:spPr>
          <a:xfrm>
            <a:off x="5365990" y="10048336"/>
            <a:ext cx="5626768" cy="369332"/>
          </a:xfrm>
          <a:prstGeom prst="rect">
            <a:avLst/>
          </a:prstGeom>
        </p:spPr>
        <p:txBody>
          <a:bodyPr wrap="square">
            <a:spAutoFit/>
          </a:bodyPr>
          <a:lstStyle/>
          <a:p>
            <a:endParaRPr lang="en-GB" dirty="0">
              <a:solidFill>
                <a:srgbClr val="535353"/>
              </a:solidFill>
            </a:endParaRPr>
          </a:p>
        </p:txBody>
      </p:sp>
      <p:sp>
        <p:nvSpPr>
          <p:cNvPr id="65" name="Rectangle 64">
            <a:extLst>
              <a:ext uri="{FF2B5EF4-FFF2-40B4-BE49-F238E27FC236}">
                <a16:creationId xmlns:a16="http://schemas.microsoft.com/office/drawing/2014/main" id="{28406D90-0A90-4051-953D-ECD41607891B}"/>
              </a:ext>
            </a:extLst>
          </p:cNvPr>
          <p:cNvSpPr/>
          <p:nvPr/>
        </p:nvSpPr>
        <p:spPr>
          <a:xfrm>
            <a:off x="1841020" y="10968913"/>
            <a:ext cx="184731" cy="369332"/>
          </a:xfrm>
          <a:prstGeom prst="rect">
            <a:avLst/>
          </a:prstGeom>
        </p:spPr>
        <p:txBody>
          <a:bodyPr wrap="none">
            <a:spAutoFit/>
          </a:bodyPr>
          <a:lstStyle/>
          <a:p>
            <a:endParaRPr lang="en-GB" dirty="0">
              <a:solidFill>
                <a:srgbClr val="535353"/>
              </a:solidFill>
            </a:endParaRPr>
          </a:p>
        </p:txBody>
      </p:sp>
      <p:sp>
        <p:nvSpPr>
          <p:cNvPr id="66" name="Rectangle 65">
            <a:extLst>
              <a:ext uri="{FF2B5EF4-FFF2-40B4-BE49-F238E27FC236}">
                <a16:creationId xmlns:a16="http://schemas.microsoft.com/office/drawing/2014/main" id="{14F2B954-B7A3-4248-96D8-F8C658A21D22}"/>
              </a:ext>
            </a:extLst>
          </p:cNvPr>
          <p:cNvSpPr/>
          <p:nvPr/>
        </p:nvSpPr>
        <p:spPr>
          <a:xfrm>
            <a:off x="650290" y="10497581"/>
            <a:ext cx="5626768" cy="369332"/>
          </a:xfrm>
          <a:prstGeom prst="rect">
            <a:avLst/>
          </a:prstGeom>
        </p:spPr>
        <p:txBody>
          <a:bodyPr wrap="square">
            <a:spAutoFit/>
          </a:bodyPr>
          <a:lstStyle/>
          <a:p>
            <a:endParaRPr lang="en-GB" dirty="0">
              <a:solidFill>
                <a:srgbClr val="535353"/>
              </a:solidFill>
            </a:endParaRPr>
          </a:p>
        </p:txBody>
      </p:sp>
      <mc:AlternateContent xmlns:mc="http://schemas.openxmlformats.org/markup-compatibility/2006" xmlns:a14="http://schemas.microsoft.com/office/drawing/2010/main">
        <mc:Choice Requires="a14">
          <p:sp>
            <p:nvSpPr>
              <p:cNvPr id="52" name="Title 1"/>
              <p:cNvSpPr txBox="1">
                <a:spLocks/>
              </p:cNvSpPr>
              <p:nvPr/>
            </p:nvSpPr>
            <p:spPr>
              <a:xfrm>
                <a:off x="228600" y="228599"/>
                <a:ext cx="8686800" cy="133550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14:m>
                  <m:oMathPara xmlns:m="http://schemas.openxmlformats.org/officeDocument/2006/math">
                    <m:oMathParaPr>
                      <m:jc m:val="center"/>
                    </m:oMathParaPr>
                    <m:oMath xmlns:m="http://schemas.openxmlformats.org/officeDocument/2006/math">
                      <m:r>
                        <a:rPr lang="en-US" b="1" i="0" smtClean="0">
                          <a:latin typeface="Cambria Math" charset="0"/>
                        </a:rPr>
                        <m:t>𝐏𝐞𝐫𝐩𝐞𝐭𝐮𝐢𝐭𝐲</m:t>
                      </m:r>
                      <m:r>
                        <a:rPr lang="en-US" b="1" i="0" smtClean="0">
                          <a:latin typeface="Cambria Math" charset="0"/>
                        </a:rPr>
                        <m:t> </m:t>
                      </m:r>
                      <m:r>
                        <a:rPr lang="en-US" b="1" i="0" smtClean="0">
                          <a:latin typeface="Cambria Math" charset="0"/>
                        </a:rPr>
                        <m:t>𝐄𝐱𝐚𝐦𝐩𝐥𝐞</m:t>
                      </m:r>
                    </m:oMath>
                  </m:oMathPara>
                </a14:m>
                <a:endParaRPr lang="en-US" b="1" dirty="0">
                  <a:latin typeface="Bold sand ms"/>
                </a:endParaRPr>
              </a:p>
            </p:txBody>
          </p:sp>
        </mc:Choice>
        <mc:Fallback xmlns="">
          <p:sp>
            <p:nvSpPr>
              <p:cNvPr id="52" name="Title 1"/>
              <p:cNvSpPr txBox="1">
                <a:spLocks noRot="1" noChangeAspect="1" noMove="1" noResize="1" noEditPoints="1" noAdjustHandles="1" noChangeArrowheads="1" noChangeShapeType="1" noTextEdit="1"/>
              </p:cNvSpPr>
              <p:nvPr/>
            </p:nvSpPr>
            <p:spPr>
              <a:xfrm>
                <a:off x="228600" y="228599"/>
                <a:ext cx="8686800" cy="1335507"/>
              </a:xfrm>
              <a:prstGeom prst="rect">
                <a:avLst/>
              </a:prstGeom>
              <a:blipFill rotWithShape="0">
                <a:blip r:embed="rId3"/>
                <a:stretch>
                  <a:fillRect/>
                </a:stretch>
              </a:blipFill>
            </p:spPr>
            <p:txBody>
              <a:bodyPr/>
              <a:lstStyle/>
              <a:p>
                <a:r>
                  <a:rPr lang="en-US">
                    <a:noFill/>
                  </a:rPr>
                  <a:t> </a:t>
                </a:r>
              </a:p>
            </p:txBody>
          </p:sp>
        </mc:Fallback>
      </mc:AlternateContent>
      <p:sp>
        <p:nvSpPr>
          <p:cNvPr id="34" name="Content Placeholder 2"/>
          <p:cNvSpPr txBox="1">
            <a:spLocks/>
          </p:cNvSpPr>
          <p:nvPr/>
        </p:nvSpPr>
        <p:spPr>
          <a:xfrm>
            <a:off x="457200" y="1494000"/>
            <a:ext cx="80010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27013" indent="0">
              <a:spcBef>
                <a:spcPts val="700"/>
              </a:spcBef>
              <a:buClr>
                <a:schemeClr val="accent1"/>
              </a:buClr>
              <a:buNone/>
            </a:pPr>
            <a:r>
              <a:rPr lang="en-US" sz="2200" dirty="0">
                <a:latin typeface="Bold sand ms"/>
              </a:rPr>
              <a:t>Sherry has 100,000 with which to fund a scholarship to the Naval Academy.  The first scholarship payment, to be made one year from now, is 3000.  Subsequent annual scholarship payments are to increase by 100 each year into perpetuity.  Determine the minimum annual effective interest rate at which the money is invested such that there will be sufficient funds to pay the scholarship payments. </a:t>
            </a:r>
            <a:endParaRPr lang="en-GB" sz="2200" dirty="0">
              <a:solidFill>
                <a:schemeClr val="tx1"/>
              </a:solidFill>
              <a:latin typeface="Bold sand ms"/>
            </a:endParaRPr>
          </a:p>
          <a:p>
            <a:pPr marL="177800" indent="0">
              <a:spcBef>
                <a:spcPts val="700"/>
              </a:spcBef>
              <a:buNone/>
            </a:pPr>
            <a:endParaRPr lang="en-US" sz="2000" dirty="0">
              <a:solidFill>
                <a:schemeClr val="tx1"/>
              </a:solidFill>
              <a:latin typeface="Bold sand ms"/>
            </a:endParaRPr>
          </a:p>
          <a:p>
            <a:pPr indent="-165100">
              <a:spcBef>
                <a:spcPts val="900"/>
              </a:spcBef>
            </a:pPr>
            <a:endParaRPr lang="en-US" sz="2000" dirty="0">
              <a:solidFill>
                <a:schemeClr val="tx1"/>
              </a:solidFill>
              <a:latin typeface="Bold sand ms"/>
            </a:endParaRPr>
          </a:p>
          <a:p>
            <a:pPr marL="0" indent="0">
              <a:buFont typeface="Arial" pitchFamily="34" charset="0"/>
              <a:buNone/>
            </a:pPr>
            <a:endParaRPr lang="en-US" sz="2000" dirty="0">
              <a:solidFill>
                <a:schemeClr val="tx1"/>
              </a:solidFill>
              <a:latin typeface="Bold sand ms"/>
            </a:endParaRPr>
          </a:p>
        </p:txBody>
      </p:sp>
    </p:spTree>
    <p:extLst>
      <p:ext uri="{BB962C8B-B14F-4D97-AF65-F5344CB8AC3E}">
        <p14:creationId xmlns:p14="http://schemas.microsoft.com/office/powerpoint/2010/main" val="1570679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1933385" y="6477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endParaRPr lang="en-US" b="1" dirty="0">
              <a:latin typeface="Bold sand ms"/>
            </a:endParaRPr>
          </a:p>
        </p:txBody>
      </p:sp>
      <p:sp>
        <p:nvSpPr>
          <p:cNvPr id="17" name="Content Placeholder 2"/>
          <p:cNvSpPr txBox="1">
            <a:spLocks/>
          </p:cNvSpPr>
          <p:nvPr/>
        </p:nvSpPr>
        <p:spPr>
          <a:xfrm>
            <a:off x="278920" y="1494000"/>
            <a:ext cx="8179280" cy="497853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7800" indent="0">
              <a:spcBef>
                <a:spcPts val="700"/>
              </a:spcBef>
              <a:buClr>
                <a:schemeClr val="accent1"/>
              </a:buClr>
              <a:buNone/>
            </a:pPr>
            <a:endParaRPr lang="en-GB" sz="2000" dirty="0">
              <a:solidFill>
                <a:schemeClr val="tx1"/>
              </a:solidFill>
              <a:latin typeface="Bold sand ms"/>
            </a:endParaRPr>
          </a:p>
          <a:p>
            <a:pPr marL="177800" indent="0">
              <a:spcBef>
                <a:spcPts val="700"/>
              </a:spcBef>
              <a:buNone/>
            </a:pPr>
            <a:endParaRPr lang="en-US" sz="1800" dirty="0">
              <a:solidFill>
                <a:schemeClr val="tx1"/>
              </a:solidFill>
              <a:latin typeface="Bold sand ms"/>
            </a:endParaRPr>
          </a:p>
          <a:p>
            <a:pPr indent="-165100">
              <a:spcBef>
                <a:spcPts val="900"/>
              </a:spcBef>
            </a:pPr>
            <a:endParaRPr lang="en-US" sz="1800" dirty="0">
              <a:solidFill>
                <a:schemeClr val="tx1"/>
              </a:solidFill>
              <a:latin typeface="Bold sand ms"/>
            </a:endParaRPr>
          </a:p>
          <a:p>
            <a:pPr marL="0" indent="0">
              <a:buFont typeface="Arial" pitchFamily="34" charset="0"/>
              <a:buNone/>
            </a:pPr>
            <a:endParaRPr lang="en-US" sz="1800" dirty="0">
              <a:solidFill>
                <a:schemeClr val="tx1"/>
              </a:solidFill>
              <a:latin typeface="Bold sand ms"/>
            </a:endParaRPr>
          </a:p>
        </p:txBody>
      </p:sp>
      <p:sp>
        <p:nvSpPr>
          <p:cNvPr id="59" name="Rectangle 58">
            <a:extLst>
              <a:ext uri="{FF2B5EF4-FFF2-40B4-BE49-F238E27FC236}">
                <a16:creationId xmlns:a16="http://schemas.microsoft.com/office/drawing/2014/main" id="{DF93A1A4-453B-4452-859D-4C99C2310F6C}"/>
              </a:ext>
            </a:extLst>
          </p:cNvPr>
          <p:cNvSpPr/>
          <p:nvPr/>
        </p:nvSpPr>
        <p:spPr>
          <a:xfrm>
            <a:off x="1814439" y="10930722"/>
            <a:ext cx="1251853"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0" name="Rectangle 59">
            <a:extLst>
              <a:ext uri="{FF2B5EF4-FFF2-40B4-BE49-F238E27FC236}">
                <a16:creationId xmlns:a16="http://schemas.microsoft.com/office/drawing/2014/main" id="{819BB08B-5F96-4DDA-BA75-201C89303D84}"/>
              </a:ext>
            </a:extLst>
          </p:cNvPr>
          <p:cNvSpPr/>
          <p:nvPr/>
        </p:nvSpPr>
        <p:spPr>
          <a:xfrm>
            <a:off x="1460020" y="9973442"/>
            <a:ext cx="3937580"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1" name="TextBox 60">
            <a:extLst>
              <a:ext uri="{FF2B5EF4-FFF2-40B4-BE49-F238E27FC236}">
                <a16:creationId xmlns:a16="http://schemas.microsoft.com/office/drawing/2014/main" id="{98ABDF80-1850-455A-BF66-D52A82E57567}"/>
              </a:ext>
            </a:extLst>
          </p:cNvPr>
          <p:cNvSpPr txBox="1"/>
          <p:nvPr/>
        </p:nvSpPr>
        <p:spPr>
          <a:xfrm>
            <a:off x="2590800" y="8683939"/>
            <a:ext cx="3352800" cy="369332"/>
          </a:xfrm>
          <a:prstGeom prst="rect">
            <a:avLst/>
          </a:prstGeom>
          <a:noFill/>
        </p:spPr>
        <p:txBody>
          <a:bodyPr wrap="square" rtlCol="0">
            <a:spAutoFit/>
          </a:bodyPr>
          <a:lstStyle/>
          <a:p>
            <a:endParaRPr lang="en-GB" dirty="0"/>
          </a:p>
        </p:txBody>
      </p:sp>
      <p:sp>
        <p:nvSpPr>
          <p:cNvPr id="62" name="TextBox 61">
            <a:extLst>
              <a:ext uri="{FF2B5EF4-FFF2-40B4-BE49-F238E27FC236}">
                <a16:creationId xmlns:a16="http://schemas.microsoft.com/office/drawing/2014/main" id="{7798F9B3-9C59-44E7-91C0-4F3B3ED4B2AE}"/>
              </a:ext>
            </a:extLst>
          </p:cNvPr>
          <p:cNvSpPr txBox="1"/>
          <p:nvPr/>
        </p:nvSpPr>
        <p:spPr>
          <a:xfrm>
            <a:off x="1561359" y="10052286"/>
            <a:ext cx="65" cy="276999"/>
          </a:xfrm>
          <a:prstGeom prst="rect">
            <a:avLst/>
          </a:prstGeom>
          <a:noFill/>
        </p:spPr>
        <p:txBody>
          <a:bodyPr wrap="none" lIns="0" tIns="0" rIns="0" bIns="0" rtlCol="0">
            <a:spAutoFit/>
          </a:bodyPr>
          <a:lstStyle/>
          <a:p>
            <a:endParaRPr lang="en-GB" i="1" dirty="0">
              <a:solidFill>
                <a:srgbClr val="535353"/>
              </a:solidFill>
            </a:endParaRPr>
          </a:p>
        </p:txBody>
      </p:sp>
      <p:sp>
        <p:nvSpPr>
          <p:cNvPr id="63" name="Rectangle 62">
            <a:extLst>
              <a:ext uri="{FF2B5EF4-FFF2-40B4-BE49-F238E27FC236}">
                <a16:creationId xmlns:a16="http://schemas.microsoft.com/office/drawing/2014/main" id="{4541FB8C-C120-43F9-98E2-7F1A3CA511CE}"/>
              </a:ext>
            </a:extLst>
          </p:cNvPr>
          <p:cNvSpPr/>
          <p:nvPr/>
        </p:nvSpPr>
        <p:spPr>
          <a:xfrm>
            <a:off x="621819" y="9591136"/>
            <a:ext cx="5626768" cy="369332"/>
          </a:xfrm>
          <a:prstGeom prst="rect">
            <a:avLst/>
          </a:prstGeom>
        </p:spPr>
        <p:txBody>
          <a:bodyPr wrap="square">
            <a:spAutoFit/>
          </a:bodyPr>
          <a:lstStyle/>
          <a:p>
            <a:endParaRPr lang="en-GB" dirty="0">
              <a:solidFill>
                <a:srgbClr val="535353"/>
              </a:solidFill>
            </a:endParaRPr>
          </a:p>
        </p:txBody>
      </p:sp>
      <p:sp>
        <p:nvSpPr>
          <p:cNvPr id="64" name="Rectangle 63">
            <a:extLst>
              <a:ext uri="{FF2B5EF4-FFF2-40B4-BE49-F238E27FC236}">
                <a16:creationId xmlns:a16="http://schemas.microsoft.com/office/drawing/2014/main" id="{0F4D1327-31DB-4D84-A3C5-727DA082BF40}"/>
              </a:ext>
            </a:extLst>
          </p:cNvPr>
          <p:cNvSpPr/>
          <p:nvPr/>
        </p:nvSpPr>
        <p:spPr>
          <a:xfrm>
            <a:off x="5365990" y="10048336"/>
            <a:ext cx="5626768" cy="369332"/>
          </a:xfrm>
          <a:prstGeom prst="rect">
            <a:avLst/>
          </a:prstGeom>
        </p:spPr>
        <p:txBody>
          <a:bodyPr wrap="square">
            <a:spAutoFit/>
          </a:bodyPr>
          <a:lstStyle/>
          <a:p>
            <a:endParaRPr lang="en-GB" dirty="0">
              <a:solidFill>
                <a:srgbClr val="535353"/>
              </a:solidFill>
            </a:endParaRPr>
          </a:p>
        </p:txBody>
      </p:sp>
      <p:sp>
        <p:nvSpPr>
          <p:cNvPr id="65" name="Rectangle 64">
            <a:extLst>
              <a:ext uri="{FF2B5EF4-FFF2-40B4-BE49-F238E27FC236}">
                <a16:creationId xmlns:a16="http://schemas.microsoft.com/office/drawing/2014/main" id="{28406D90-0A90-4051-953D-ECD41607891B}"/>
              </a:ext>
            </a:extLst>
          </p:cNvPr>
          <p:cNvSpPr/>
          <p:nvPr/>
        </p:nvSpPr>
        <p:spPr>
          <a:xfrm>
            <a:off x="1841020" y="10968913"/>
            <a:ext cx="184731" cy="369332"/>
          </a:xfrm>
          <a:prstGeom prst="rect">
            <a:avLst/>
          </a:prstGeom>
        </p:spPr>
        <p:txBody>
          <a:bodyPr wrap="none">
            <a:spAutoFit/>
          </a:bodyPr>
          <a:lstStyle/>
          <a:p>
            <a:endParaRPr lang="en-GB" dirty="0">
              <a:solidFill>
                <a:srgbClr val="535353"/>
              </a:solidFill>
            </a:endParaRPr>
          </a:p>
        </p:txBody>
      </p:sp>
      <p:sp>
        <p:nvSpPr>
          <p:cNvPr id="66" name="Rectangle 65">
            <a:extLst>
              <a:ext uri="{FF2B5EF4-FFF2-40B4-BE49-F238E27FC236}">
                <a16:creationId xmlns:a16="http://schemas.microsoft.com/office/drawing/2014/main" id="{14F2B954-B7A3-4248-96D8-F8C658A21D22}"/>
              </a:ext>
            </a:extLst>
          </p:cNvPr>
          <p:cNvSpPr/>
          <p:nvPr/>
        </p:nvSpPr>
        <p:spPr>
          <a:xfrm>
            <a:off x="650290" y="10497581"/>
            <a:ext cx="5626768" cy="369332"/>
          </a:xfrm>
          <a:prstGeom prst="rect">
            <a:avLst/>
          </a:prstGeom>
        </p:spPr>
        <p:txBody>
          <a:bodyPr wrap="square">
            <a:spAutoFit/>
          </a:bodyPr>
          <a:lstStyle/>
          <a:p>
            <a:endParaRPr lang="en-GB" dirty="0">
              <a:solidFill>
                <a:srgbClr val="535353"/>
              </a:solidFill>
            </a:endParaRPr>
          </a:p>
        </p:txBody>
      </p:sp>
      <p:sp>
        <p:nvSpPr>
          <p:cNvPr id="34" name="Content Placeholder 2"/>
          <p:cNvSpPr txBox="1">
            <a:spLocks/>
          </p:cNvSpPr>
          <p:nvPr/>
        </p:nvSpPr>
        <p:spPr>
          <a:xfrm>
            <a:off x="457200" y="1494000"/>
            <a:ext cx="80010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27013" indent="0">
              <a:spcBef>
                <a:spcPts val="700"/>
              </a:spcBef>
              <a:buClr>
                <a:schemeClr val="accent1"/>
              </a:buClr>
              <a:buNone/>
            </a:pPr>
            <a:r>
              <a:rPr lang="en-US" sz="2200" dirty="0">
                <a:latin typeface="Bold sand ms"/>
              </a:rPr>
              <a:t>Sherry has 100,000 with which to fund a scholarship to the Naval Academy.  The first scholarship payment, to be made one year from now, is 3000.  Subsequent annual scholarship payments are to increase by 100 each year into perpetuity.  Determine the minimum annual effective interest rate at which the money is invested such that there will be sufficient funds to pay the scholarship payments.</a:t>
            </a:r>
            <a:endParaRPr lang="en-US" sz="2000" dirty="0">
              <a:solidFill>
                <a:schemeClr val="tx1"/>
              </a:solidFill>
              <a:latin typeface="Bold sand ms"/>
            </a:endParaRPr>
          </a:p>
          <a:p>
            <a:pPr indent="-165100">
              <a:spcBef>
                <a:spcPts val="900"/>
              </a:spcBef>
            </a:pPr>
            <a:endParaRPr lang="en-US" sz="2000" dirty="0">
              <a:solidFill>
                <a:schemeClr val="tx1"/>
              </a:solidFill>
              <a:latin typeface="Bold sand ms"/>
            </a:endParaRPr>
          </a:p>
          <a:p>
            <a:pPr marL="0" indent="0">
              <a:buFont typeface="Arial" pitchFamily="34" charset="0"/>
              <a:buNone/>
            </a:pPr>
            <a:endParaRPr lang="en-US" sz="2000" dirty="0">
              <a:solidFill>
                <a:schemeClr val="tx1"/>
              </a:solidFill>
              <a:latin typeface="Bold sand ms"/>
            </a:endParaRPr>
          </a:p>
        </p:txBody>
      </p:sp>
      <p:cxnSp>
        <p:nvCxnSpPr>
          <p:cNvPr id="14" name="Straight Connector 13">
            <a:extLst>
              <a:ext uri="{FF2B5EF4-FFF2-40B4-BE49-F238E27FC236}">
                <a16:creationId xmlns:a16="http://schemas.microsoft.com/office/drawing/2014/main" id="{469A79B9-038C-4A97-AA38-183D1B300CEB}"/>
              </a:ext>
            </a:extLst>
          </p:cNvPr>
          <p:cNvCxnSpPr>
            <a:cxnSpLocks/>
          </p:cNvCxnSpPr>
          <p:nvPr/>
        </p:nvCxnSpPr>
        <p:spPr>
          <a:xfrm>
            <a:off x="762000" y="4648200"/>
            <a:ext cx="7223760" cy="0"/>
          </a:xfrm>
          <a:prstGeom prst="line">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91318090-A997-42B1-A120-90D915B98A75}"/>
              </a:ext>
            </a:extLst>
          </p:cNvPr>
          <p:cNvCxnSpPr>
            <a:cxnSpLocks/>
          </p:cNvCxnSpPr>
          <p:nvPr/>
        </p:nvCxnSpPr>
        <p:spPr>
          <a:xfrm flipV="1">
            <a:off x="33528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9" name="Rectangle 18">
                <a:extLst>
                  <a:ext uri="{FF2B5EF4-FFF2-40B4-BE49-F238E27FC236}">
                    <a16:creationId xmlns:a16="http://schemas.microsoft.com/office/drawing/2014/main" id="{FE42652E-BE71-4EF0-9C81-30E23EE897D6}"/>
                  </a:ext>
                </a:extLst>
              </p:cNvPr>
              <p:cNvSpPr/>
              <p:nvPr/>
            </p:nvSpPr>
            <p:spPr>
              <a:xfrm>
                <a:off x="2983274" y="4050268"/>
                <a:ext cx="750526"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3100</m:t>
                      </m:r>
                    </m:oMath>
                  </m:oMathPara>
                </a14:m>
                <a:endParaRPr lang="en-US" dirty="0">
                  <a:solidFill>
                    <a:schemeClr val="bg1"/>
                  </a:solidFill>
                </a:endParaRPr>
              </a:p>
            </p:txBody>
          </p:sp>
        </mc:Choice>
        <mc:Fallback xmlns="">
          <p:sp>
            <p:nvSpPr>
              <p:cNvPr id="19" name="Rectangle 18">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2983274" y="4050268"/>
                <a:ext cx="750526" cy="369332"/>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Rectangle 19">
                <a:extLst>
                  <a:ext uri="{FF2B5EF4-FFF2-40B4-BE49-F238E27FC236}">
                    <a16:creationId xmlns:a16="http://schemas.microsoft.com/office/drawing/2014/main" id="{FE42652E-BE71-4EF0-9C81-30E23EE897D6}"/>
                  </a:ext>
                </a:extLst>
              </p:cNvPr>
              <p:cNvSpPr/>
              <p:nvPr/>
            </p:nvSpPr>
            <p:spPr>
              <a:xfrm>
                <a:off x="1981200" y="4050268"/>
                <a:ext cx="750526"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3000</m:t>
                      </m:r>
                    </m:oMath>
                  </m:oMathPara>
                </a14:m>
                <a:endParaRPr lang="en-US" dirty="0">
                  <a:solidFill>
                    <a:schemeClr val="bg1"/>
                  </a:solidFill>
                </a:endParaRPr>
              </a:p>
            </p:txBody>
          </p:sp>
        </mc:Choice>
        <mc:Fallback xmlns="">
          <p:sp>
            <p:nvSpPr>
              <p:cNvPr id="20" name="Rectangle 19">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1981200" y="4050268"/>
                <a:ext cx="750526" cy="369332"/>
              </a:xfrm>
              <a:prstGeom prst="rect">
                <a:avLst/>
              </a:prstGeom>
              <a:blipFill rotWithShape="0">
                <a:blip r:embed="rId4"/>
                <a:stretch>
                  <a:fillRect/>
                </a:stretch>
              </a:blipFill>
            </p:spPr>
            <p:txBody>
              <a:bodyPr/>
              <a:lstStyle/>
              <a:p>
                <a:r>
                  <a:rPr lang="en-US">
                    <a:noFill/>
                  </a:rPr>
                  <a:t> </a:t>
                </a:r>
              </a:p>
            </p:txBody>
          </p:sp>
        </mc:Fallback>
      </mc:AlternateContent>
      <p:cxnSp>
        <p:nvCxnSpPr>
          <p:cNvPr id="21" name="Straight Connector 20">
            <a:extLst>
              <a:ext uri="{FF2B5EF4-FFF2-40B4-BE49-F238E27FC236}">
                <a16:creationId xmlns:a16="http://schemas.microsoft.com/office/drawing/2014/main" id="{91318090-A997-42B1-A120-90D915B98A75}"/>
              </a:ext>
            </a:extLst>
          </p:cNvPr>
          <p:cNvCxnSpPr>
            <a:cxnSpLocks/>
          </p:cNvCxnSpPr>
          <p:nvPr/>
        </p:nvCxnSpPr>
        <p:spPr>
          <a:xfrm flipV="1">
            <a:off x="23622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4" name="TextBox 23"/>
              <p:cNvSpPr txBox="1"/>
              <p:nvPr/>
            </p:nvSpPr>
            <p:spPr>
              <a:xfrm>
                <a:off x="4953000" y="4066401"/>
                <a:ext cx="2500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charset="0"/>
                          <a:ea typeface="Cambria Math" charset="0"/>
                          <a:cs typeface="Cambria Math" charset="0"/>
                        </a:rPr>
                        <m:t>⋯</m:t>
                      </m:r>
                    </m:oMath>
                  </m:oMathPara>
                </a14:m>
                <a:endParaRPr lang="en-US" dirty="0"/>
              </a:p>
            </p:txBody>
          </p:sp>
        </mc:Choice>
        <mc:Fallback xmlns="">
          <p:sp>
            <p:nvSpPr>
              <p:cNvPr id="24" name="TextBox 23"/>
              <p:cNvSpPr txBox="1">
                <a:spLocks noRot="1" noChangeAspect="1" noMove="1" noResize="1" noEditPoints="1" noAdjustHandles="1" noChangeArrowheads="1" noChangeShapeType="1" noTextEdit="1"/>
              </p:cNvSpPr>
              <p:nvPr/>
            </p:nvSpPr>
            <p:spPr>
              <a:xfrm>
                <a:off x="4953000" y="4066401"/>
                <a:ext cx="250068" cy="276999"/>
              </a:xfrm>
              <a:prstGeom prst="rect">
                <a:avLst/>
              </a:prstGeom>
              <a:blipFill rotWithShape="0">
                <a:blip r:embed="rId5"/>
                <a:stretch>
                  <a:fillRect l="-7317" r="-487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p:cNvSpPr txBox="1"/>
              <p:nvPr/>
            </p:nvSpPr>
            <p:spPr>
              <a:xfrm>
                <a:off x="4953000" y="4599801"/>
                <a:ext cx="2500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charset="0"/>
                          <a:ea typeface="Cambria Math" charset="0"/>
                          <a:cs typeface="Cambria Math" charset="0"/>
                        </a:rPr>
                        <m:t>⋯</m:t>
                      </m:r>
                    </m:oMath>
                  </m:oMathPara>
                </a14:m>
                <a:endParaRPr lang="en-US" dirty="0"/>
              </a:p>
            </p:txBody>
          </p:sp>
        </mc:Choice>
        <mc:Fallback xmlns="">
          <p:sp>
            <p:nvSpPr>
              <p:cNvPr id="25" name="TextBox 24"/>
              <p:cNvSpPr txBox="1">
                <a:spLocks noRot="1" noChangeAspect="1" noMove="1" noResize="1" noEditPoints="1" noAdjustHandles="1" noChangeArrowheads="1" noChangeShapeType="1" noTextEdit="1"/>
              </p:cNvSpPr>
              <p:nvPr/>
            </p:nvSpPr>
            <p:spPr>
              <a:xfrm>
                <a:off x="4953000" y="4599801"/>
                <a:ext cx="250068" cy="276999"/>
              </a:xfrm>
              <a:prstGeom prst="rect">
                <a:avLst/>
              </a:prstGeom>
              <a:blipFill rotWithShape="0">
                <a:blip r:embed="rId6"/>
                <a:stretch>
                  <a:fillRect l="-7317" r="-4878"/>
                </a:stretch>
              </a:blipFill>
            </p:spPr>
            <p:txBody>
              <a:bodyPr/>
              <a:lstStyle/>
              <a:p>
                <a:r>
                  <a:rPr lang="en-US">
                    <a:noFill/>
                  </a:rPr>
                  <a:t> </a:t>
                </a:r>
              </a:p>
            </p:txBody>
          </p:sp>
        </mc:Fallback>
      </mc:AlternateContent>
      <p:cxnSp>
        <p:nvCxnSpPr>
          <p:cNvPr id="28" name="Straight Connector 27"/>
          <p:cNvCxnSpPr>
            <a:cxnSpLocks/>
          </p:cNvCxnSpPr>
          <p:nvPr/>
        </p:nvCxnSpPr>
        <p:spPr>
          <a:xfrm>
            <a:off x="1371600" y="4876800"/>
            <a:ext cx="0" cy="457200"/>
          </a:xfrm>
          <a:prstGeom prst="line">
            <a:avLst/>
          </a:prstGeom>
          <a:ln w="25400">
            <a:solidFill>
              <a:schemeClr val="accent1"/>
            </a:solidFill>
            <a:head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9" name="TextBox 28"/>
              <p:cNvSpPr txBox="1"/>
              <p:nvPr/>
            </p:nvSpPr>
            <p:spPr>
              <a:xfrm>
                <a:off x="1167512" y="5334000"/>
                <a:ext cx="1575688"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charset="0"/>
                        </a:rPr>
                        <m:t>𝑃𝑉</m:t>
                      </m:r>
                      <m:r>
                        <a:rPr lang="en-US" sz="2000" b="0" i="1" smtClean="0">
                          <a:latin typeface="Cambria Math" charset="0"/>
                        </a:rPr>
                        <m:t>=100000</m:t>
                      </m:r>
                    </m:oMath>
                  </m:oMathPara>
                </a14:m>
                <a:endParaRPr lang="en-US" sz="2000" dirty="0"/>
              </a:p>
            </p:txBody>
          </p:sp>
        </mc:Choice>
        <mc:Fallback xmlns="">
          <p:sp>
            <p:nvSpPr>
              <p:cNvPr id="29" name="TextBox 28"/>
              <p:cNvSpPr txBox="1">
                <a:spLocks noRot="1" noChangeAspect="1" noMove="1" noResize="1" noEditPoints="1" noAdjustHandles="1" noChangeArrowheads="1" noChangeShapeType="1" noTextEdit="1"/>
              </p:cNvSpPr>
              <p:nvPr/>
            </p:nvSpPr>
            <p:spPr>
              <a:xfrm>
                <a:off x="1167512" y="5334000"/>
                <a:ext cx="1575688" cy="307777"/>
              </a:xfrm>
              <a:prstGeom prst="rect">
                <a:avLst/>
              </a:prstGeom>
              <a:blipFill rotWithShape="0">
                <a:blip r:embed="rId7"/>
                <a:stretch>
                  <a:fillRect l="-3488" r="-3101"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Rectangle 25">
                <a:extLst>
                  <a:ext uri="{FF2B5EF4-FFF2-40B4-BE49-F238E27FC236}">
                    <a16:creationId xmlns:a16="http://schemas.microsoft.com/office/drawing/2014/main" id="{FE42652E-BE71-4EF0-9C81-30E23EE897D6}"/>
                  </a:ext>
                </a:extLst>
              </p:cNvPr>
              <p:cNvSpPr/>
              <p:nvPr/>
            </p:nvSpPr>
            <p:spPr>
              <a:xfrm>
                <a:off x="3973875" y="4050268"/>
                <a:ext cx="750525"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3200</m:t>
                      </m:r>
                    </m:oMath>
                  </m:oMathPara>
                </a14:m>
                <a:endParaRPr lang="en-US" dirty="0">
                  <a:solidFill>
                    <a:schemeClr val="bg1"/>
                  </a:solidFill>
                </a:endParaRPr>
              </a:p>
            </p:txBody>
          </p:sp>
        </mc:Choice>
        <mc:Fallback xmlns="">
          <p:sp>
            <p:nvSpPr>
              <p:cNvPr id="26" name="Rectangle 25">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3973875" y="4050268"/>
                <a:ext cx="750525" cy="369332"/>
              </a:xfrm>
              <a:prstGeom prst="rect">
                <a:avLst/>
              </a:prstGeom>
              <a:blipFill rotWithShape="0">
                <a:blip r:embed="rId9"/>
                <a:stretch>
                  <a:fillRect/>
                </a:stretch>
              </a:blipFill>
            </p:spPr>
            <p:txBody>
              <a:bodyPr/>
              <a:lstStyle/>
              <a:p>
                <a:r>
                  <a:rPr lang="en-US">
                    <a:noFill/>
                  </a:rPr>
                  <a:t> </a:t>
                </a:r>
              </a:p>
            </p:txBody>
          </p:sp>
        </mc:Fallback>
      </mc:AlternateContent>
      <p:cxnSp>
        <p:nvCxnSpPr>
          <p:cNvPr id="31" name="Straight Connector 30">
            <a:extLst>
              <a:ext uri="{FF2B5EF4-FFF2-40B4-BE49-F238E27FC236}">
                <a16:creationId xmlns:a16="http://schemas.microsoft.com/office/drawing/2014/main" id="{91318090-A997-42B1-A120-90D915B98A75}"/>
              </a:ext>
            </a:extLst>
          </p:cNvPr>
          <p:cNvCxnSpPr>
            <a:cxnSpLocks/>
          </p:cNvCxnSpPr>
          <p:nvPr/>
        </p:nvCxnSpPr>
        <p:spPr>
          <a:xfrm flipV="1">
            <a:off x="4343400" y="4495800"/>
            <a:ext cx="0" cy="365760"/>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91318090-A997-42B1-A120-90D915B98A75}"/>
              </a:ext>
            </a:extLst>
          </p:cNvPr>
          <p:cNvCxnSpPr>
            <a:cxnSpLocks/>
          </p:cNvCxnSpPr>
          <p:nvPr/>
        </p:nvCxnSpPr>
        <p:spPr>
          <a:xfrm flipV="1">
            <a:off x="13716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7" name="Title 1"/>
              <p:cNvSpPr txBox="1">
                <a:spLocks/>
              </p:cNvSpPr>
              <p:nvPr/>
            </p:nvSpPr>
            <p:spPr>
              <a:xfrm>
                <a:off x="228600" y="228599"/>
                <a:ext cx="8686800" cy="133550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14:m>
                  <m:oMathPara xmlns:m="http://schemas.openxmlformats.org/officeDocument/2006/math">
                    <m:oMathParaPr>
                      <m:jc m:val="center"/>
                    </m:oMathParaPr>
                    <m:oMath xmlns:m="http://schemas.openxmlformats.org/officeDocument/2006/math">
                      <m:r>
                        <a:rPr lang="en-US" b="1" i="0" smtClean="0">
                          <a:latin typeface="Cambria Math" charset="0"/>
                        </a:rPr>
                        <m:t>𝐏𝐞𝐫𝐩𝐞𝐭𝐮𝐢𝐭𝐲</m:t>
                      </m:r>
                      <m:r>
                        <a:rPr lang="en-US" b="1" i="0" smtClean="0">
                          <a:latin typeface="Cambria Math" charset="0"/>
                        </a:rPr>
                        <m:t> </m:t>
                      </m:r>
                      <m:r>
                        <a:rPr lang="en-US" b="1" i="0" smtClean="0">
                          <a:latin typeface="Cambria Math" charset="0"/>
                        </a:rPr>
                        <m:t>𝐄𝐱𝐚𝐦𝐩𝐥𝐞</m:t>
                      </m:r>
                    </m:oMath>
                  </m:oMathPara>
                </a14:m>
                <a:endParaRPr lang="en-US" b="1" dirty="0">
                  <a:latin typeface="Bold sand ms"/>
                </a:endParaRPr>
              </a:p>
            </p:txBody>
          </p:sp>
        </mc:Choice>
        <mc:Fallback xmlns="">
          <p:sp>
            <p:nvSpPr>
              <p:cNvPr id="27" name="Title 1"/>
              <p:cNvSpPr txBox="1">
                <a:spLocks noRot="1" noChangeAspect="1" noMove="1" noResize="1" noEditPoints="1" noAdjustHandles="1" noChangeArrowheads="1" noChangeShapeType="1" noTextEdit="1"/>
              </p:cNvSpPr>
              <p:nvPr/>
            </p:nvSpPr>
            <p:spPr>
              <a:xfrm>
                <a:off x="228600" y="228599"/>
                <a:ext cx="8686800" cy="1335507"/>
              </a:xfrm>
              <a:prstGeom prst="rect">
                <a:avLst/>
              </a:prstGeom>
              <a:blipFill rotWithShape="0">
                <a:blip r:embed="rId10"/>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757214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1933385" y="6477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endParaRPr lang="en-US" b="1" dirty="0">
              <a:latin typeface="Bold sand ms"/>
            </a:endParaRPr>
          </a:p>
        </p:txBody>
      </p:sp>
      <p:sp>
        <p:nvSpPr>
          <p:cNvPr id="17" name="Content Placeholder 2"/>
          <p:cNvSpPr txBox="1">
            <a:spLocks/>
          </p:cNvSpPr>
          <p:nvPr/>
        </p:nvSpPr>
        <p:spPr>
          <a:xfrm>
            <a:off x="278920" y="1494000"/>
            <a:ext cx="8179280" cy="497853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7800" indent="0">
              <a:spcBef>
                <a:spcPts val="700"/>
              </a:spcBef>
              <a:buClr>
                <a:schemeClr val="accent1"/>
              </a:buClr>
              <a:buNone/>
            </a:pPr>
            <a:endParaRPr lang="en-GB" sz="2000" dirty="0">
              <a:solidFill>
                <a:schemeClr val="tx1"/>
              </a:solidFill>
              <a:latin typeface="Bold sand ms"/>
            </a:endParaRPr>
          </a:p>
          <a:p>
            <a:pPr marL="177800" indent="0">
              <a:spcBef>
                <a:spcPts val="700"/>
              </a:spcBef>
              <a:buNone/>
            </a:pPr>
            <a:endParaRPr lang="en-US" sz="1800" dirty="0">
              <a:solidFill>
                <a:schemeClr val="tx1"/>
              </a:solidFill>
              <a:latin typeface="Bold sand ms"/>
            </a:endParaRPr>
          </a:p>
          <a:p>
            <a:pPr indent="-165100">
              <a:spcBef>
                <a:spcPts val="900"/>
              </a:spcBef>
            </a:pPr>
            <a:endParaRPr lang="en-US" sz="1800" dirty="0">
              <a:solidFill>
                <a:schemeClr val="tx1"/>
              </a:solidFill>
              <a:latin typeface="Bold sand ms"/>
            </a:endParaRPr>
          </a:p>
          <a:p>
            <a:pPr marL="0" indent="0">
              <a:buFont typeface="Arial" pitchFamily="34" charset="0"/>
              <a:buNone/>
            </a:pPr>
            <a:endParaRPr lang="en-US" sz="1800" dirty="0">
              <a:solidFill>
                <a:schemeClr val="tx1"/>
              </a:solidFill>
              <a:latin typeface="Bold sand ms"/>
            </a:endParaRPr>
          </a:p>
        </p:txBody>
      </p:sp>
      <p:sp>
        <p:nvSpPr>
          <p:cNvPr id="59" name="Rectangle 58">
            <a:extLst>
              <a:ext uri="{FF2B5EF4-FFF2-40B4-BE49-F238E27FC236}">
                <a16:creationId xmlns:a16="http://schemas.microsoft.com/office/drawing/2014/main" id="{DF93A1A4-453B-4452-859D-4C99C2310F6C}"/>
              </a:ext>
            </a:extLst>
          </p:cNvPr>
          <p:cNvSpPr/>
          <p:nvPr/>
        </p:nvSpPr>
        <p:spPr>
          <a:xfrm>
            <a:off x="1814439" y="10930722"/>
            <a:ext cx="1251853"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0" name="Rectangle 59">
            <a:extLst>
              <a:ext uri="{FF2B5EF4-FFF2-40B4-BE49-F238E27FC236}">
                <a16:creationId xmlns:a16="http://schemas.microsoft.com/office/drawing/2014/main" id="{819BB08B-5F96-4DDA-BA75-201C89303D84}"/>
              </a:ext>
            </a:extLst>
          </p:cNvPr>
          <p:cNvSpPr/>
          <p:nvPr/>
        </p:nvSpPr>
        <p:spPr>
          <a:xfrm>
            <a:off x="1460020" y="9973442"/>
            <a:ext cx="3937580"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1" name="TextBox 60">
            <a:extLst>
              <a:ext uri="{FF2B5EF4-FFF2-40B4-BE49-F238E27FC236}">
                <a16:creationId xmlns:a16="http://schemas.microsoft.com/office/drawing/2014/main" id="{98ABDF80-1850-455A-BF66-D52A82E57567}"/>
              </a:ext>
            </a:extLst>
          </p:cNvPr>
          <p:cNvSpPr txBox="1"/>
          <p:nvPr/>
        </p:nvSpPr>
        <p:spPr>
          <a:xfrm>
            <a:off x="2590800" y="8683939"/>
            <a:ext cx="3352800" cy="369332"/>
          </a:xfrm>
          <a:prstGeom prst="rect">
            <a:avLst/>
          </a:prstGeom>
          <a:noFill/>
        </p:spPr>
        <p:txBody>
          <a:bodyPr wrap="square" rtlCol="0">
            <a:spAutoFit/>
          </a:bodyPr>
          <a:lstStyle/>
          <a:p>
            <a:endParaRPr lang="en-GB" dirty="0"/>
          </a:p>
        </p:txBody>
      </p:sp>
      <p:sp>
        <p:nvSpPr>
          <p:cNvPr id="62" name="TextBox 61">
            <a:extLst>
              <a:ext uri="{FF2B5EF4-FFF2-40B4-BE49-F238E27FC236}">
                <a16:creationId xmlns:a16="http://schemas.microsoft.com/office/drawing/2014/main" id="{7798F9B3-9C59-44E7-91C0-4F3B3ED4B2AE}"/>
              </a:ext>
            </a:extLst>
          </p:cNvPr>
          <p:cNvSpPr txBox="1"/>
          <p:nvPr/>
        </p:nvSpPr>
        <p:spPr>
          <a:xfrm>
            <a:off x="1561359" y="10052286"/>
            <a:ext cx="65" cy="276999"/>
          </a:xfrm>
          <a:prstGeom prst="rect">
            <a:avLst/>
          </a:prstGeom>
          <a:noFill/>
        </p:spPr>
        <p:txBody>
          <a:bodyPr wrap="none" lIns="0" tIns="0" rIns="0" bIns="0" rtlCol="0">
            <a:spAutoFit/>
          </a:bodyPr>
          <a:lstStyle/>
          <a:p>
            <a:endParaRPr lang="en-GB" i="1" dirty="0">
              <a:solidFill>
                <a:srgbClr val="535353"/>
              </a:solidFill>
            </a:endParaRPr>
          </a:p>
        </p:txBody>
      </p:sp>
      <p:sp>
        <p:nvSpPr>
          <p:cNvPr id="63" name="Rectangle 62">
            <a:extLst>
              <a:ext uri="{FF2B5EF4-FFF2-40B4-BE49-F238E27FC236}">
                <a16:creationId xmlns:a16="http://schemas.microsoft.com/office/drawing/2014/main" id="{4541FB8C-C120-43F9-98E2-7F1A3CA511CE}"/>
              </a:ext>
            </a:extLst>
          </p:cNvPr>
          <p:cNvSpPr/>
          <p:nvPr/>
        </p:nvSpPr>
        <p:spPr>
          <a:xfrm>
            <a:off x="621819" y="9591136"/>
            <a:ext cx="5626768" cy="369332"/>
          </a:xfrm>
          <a:prstGeom prst="rect">
            <a:avLst/>
          </a:prstGeom>
        </p:spPr>
        <p:txBody>
          <a:bodyPr wrap="square">
            <a:spAutoFit/>
          </a:bodyPr>
          <a:lstStyle/>
          <a:p>
            <a:endParaRPr lang="en-GB" dirty="0">
              <a:solidFill>
                <a:srgbClr val="535353"/>
              </a:solidFill>
            </a:endParaRPr>
          </a:p>
        </p:txBody>
      </p:sp>
      <p:sp>
        <p:nvSpPr>
          <p:cNvPr id="64" name="Rectangle 63">
            <a:extLst>
              <a:ext uri="{FF2B5EF4-FFF2-40B4-BE49-F238E27FC236}">
                <a16:creationId xmlns:a16="http://schemas.microsoft.com/office/drawing/2014/main" id="{0F4D1327-31DB-4D84-A3C5-727DA082BF40}"/>
              </a:ext>
            </a:extLst>
          </p:cNvPr>
          <p:cNvSpPr/>
          <p:nvPr/>
        </p:nvSpPr>
        <p:spPr>
          <a:xfrm>
            <a:off x="5365990" y="10048336"/>
            <a:ext cx="5626768" cy="369332"/>
          </a:xfrm>
          <a:prstGeom prst="rect">
            <a:avLst/>
          </a:prstGeom>
        </p:spPr>
        <p:txBody>
          <a:bodyPr wrap="square">
            <a:spAutoFit/>
          </a:bodyPr>
          <a:lstStyle/>
          <a:p>
            <a:endParaRPr lang="en-GB" dirty="0">
              <a:solidFill>
                <a:srgbClr val="535353"/>
              </a:solidFill>
            </a:endParaRPr>
          </a:p>
        </p:txBody>
      </p:sp>
      <p:sp>
        <p:nvSpPr>
          <p:cNvPr id="65" name="Rectangle 64">
            <a:extLst>
              <a:ext uri="{FF2B5EF4-FFF2-40B4-BE49-F238E27FC236}">
                <a16:creationId xmlns:a16="http://schemas.microsoft.com/office/drawing/2014/main" id="{28406D90-0A90-4051-953D-ECD41607891B}"/>
              </a:ext>
            </a:extLst>
          </p:cNvPr>
          <p:cNvSpPr/>
          <p:nvPr/>
        </p:nvSpPr>
        <p:spPr>
          <a:xfrm>
            <a:off x="1841020" y="10968913"/>
            <a:ext cx="184731" cy="369332"/>
          </a:xfrm>
          <a:prstGeom prst="rect">
            <a:avLst/>
          </a:prstGeom>
        </p:spPr>
        <p:txBody>
          <a:bodyPr wrap="none">
            <a:spAutoFit/>
          </a:bodyPr>
          <a:lstStyle/>
          <a:p>
            <a:endParaRPr lang="en-GB" dirty="0">
              <a:solidFill>
                <a:srgbClr val="535353"/>
              </a:solidFill>
            </a:endParaRPr>
          </a:p>
        </p:txBody>
      </p:sp>
      <p:sp>
        <p:nvSpPr>
          <p:cNvPr id="66" name="Rectangle 65">
            <a:extLst>
              <a:ext uri="{FF2B5EF4-FFF2-40B4-BE49-F238E27FC236}">
                <a16:creationId xmlns:a16="http://schemas.microsoft.com/office/drawing/2014/main" id="{14F2B954-B7A3-4248-96D8-F8C658A21D22}"/>
              </a:ext>
            </a:extLst>
          </p:cNvPr>
          <p:cNvSpPr/>
          <p:nvPr/>
        </p:nvSpPr>
        <p:spPr>
          <a:xfrm>
            <a:off x="650290" y="10497581"/>
            <a:ext cx="5626768" cy="369332"/>
          </a:xfrm>
          <a:prstGeom prst="rect">
            <a:avLst/>
          </a:prstGeom>
        </p:spPr>
        <p:txBody>
          <a:bodyPr wrap="square">
            <a:spAutoFit/>
          </a:bodyPr>
          <a:lstStyle/>
          <a:p>
            <a:endParaRPr lang="en-GB" dirty="0">
              <a:solidFill>
                <a:srgbClr val="535353"/>
              </a:solidFill>
            </a:endParaRPr>
          </a:p>
        </p:txBody>
      </p:sp>
      <p:sp>
        <p:nvSpPr>
          <p:cNvPr id="34" name="Content Placeholder 2"/>
          <p:cNvSpPr txBox="1">
            <a:spLocks/>
          </p:cNvSpPr>
          <p:nvPr/>
        </p:nvSpPr>
        <p:spPr>
          <a:xfrm>
            <a:off x="457200" y="1494000"/>
            <a:ext cx="80010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27013" indent="0">
              <a:spcBef>
                <a:spcPts val="700"/>
              </a:spcBef>
              <a:buClr>
                <a:schemeClr val="accent1"/>
              </a:buClr>
              <a:buNone/>
            </a:pPr>
            <a:r>
              <a:rPr lang="en-US" sz="2200" dirty="0">
                <a:latin typeface="Bold sand ms"/>
              </a:rPr>
              <a:t>Sherry has 100,000 with which to fund a scholarship to the Naval Academy.  The first scholarship payment, to be made one year from now, is 3000.  Subsequent annual scholarship payments are to increase by 100 each year into perpetuity.  Determine the minimum annual effective interest rate at which the money is invested such that there will be sufficient funds to pay the scholarship payments.</a:t>
            </a:r>
            <a:endParaRPr lang="en-US" sz="2000" dirty="0">
              <a:solidFill>
                <a:schemeClr val="tx1"/>
              </a:solidFill>
              <a:latin typeface="Bold sand ms"/>
            </a:endParaRPr>
          </a:p>
          <a:p>
            <a:pPr indent="-165100">
              <a:spcBef>
                <a:spcPts val="900"/>
              </a:spcBef>
            </a:pPr>
            <a:endParaRPr lang="en-US" sz="2000" dirty="0">
              <a:solidFill>
                <a:schemeClr val="tx1"/>
              </a:solidFill>
              <a:latin typeface="Bold sand ms"/>
            </a:endParaRPr>
          </a:p>
          <a:p>
            <a:pPr marL="0" indent="0">
              <a:buFont typeface="Arial" pitchFamily="34" charset="0"/>
              <a:buNone/>
            </a:pPr>
            <a:endParaRPr lang="en-US" sz="2000" dirty="0">
              <a:solidFill>
                <a:schemeClr val="tx1"/>
              </a:solidFill>
              <a:latin typeface="Bold sand ms"/>
            </a:endParaRPr>
          </a:p>
        </p:txBody>
      </p:sp>
      <p:cxnSp>
        <p:nvCxnSpPr>
          <p:cNvPr id="14" name="Straight Connector 13">
            <a:extLst>
              <a:ext uri="{FF2B5EF4-FFF2-40B4-BE49-F238E27FC236}">
                <a16:creationId xmlns:a16="http://schemas.microsoft.com/office/drawing/2014/main" id="{469A79B9-038C-4A97-AA38-183D1B300CEB}"/>
              </a:ext>
            </a:extLst>
          </p:cNvPr>
          <p:cNvCxnSpPr>
            <a:cxnSpLocks/>
          </p:cNvCxnSpPr>
          <p:nvPr/>
        </p:nvCxnSpPr>
        <p:spPr>
          <a:xfrm>
            <a:off x="762000" y="4648200"/>
            <a:ext cx="7223760" cy="0"/>
          </a:xfrm>
          <a:prstGeom prst="line">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91318090-A997-42B1-A120-90D915B98A75}"/>
              </a:ext>
            </a:extLst>
          </p:cNvPr>
          <p:cNvCxnSpPr>
            <a:cxnSpLocks/>
          </p:cNvCxnSpPr>
          <p:nvPr/>
        </p:nvCxnSpPr>
        <p:spPr>
          <a:xfrm flipV="1">
            <a:off x="33528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9" name="Rectangle 18">
                <a:extLst>
                  <a:ext uri="{FF2B5EF4-FFF2-40B4-BE49-F238E27FC236}">
                    <a16:creationId xmlns:a16="http://schemas.microsoft.com/office/drawing/2014/main" id="{FE42652E-BE71-4EF0-9C81-30E23EE897D6}"/>
                  </a:ext>
                </a:extLst>
              </p:cNvPr>
              <p:cNvSpPr/>
              <p:nvPr/>
            </p:nvSpPr>
            <p:spPr>
              <a:xfrm>
                <a:off x="2983274" y="4050268"/>
                <a:ext cx="750526"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3100</m:t>
                      </m:r>
                    </m:oMath>
                  </m:oMathPara>
                </a14:m>
                <a:endParaRPr lang="en-US" dirty="0">
                  <a:solidFill>
                    <a:schemeClr val="bg1"/>
                  </a:solidFill>
                </a:endParaRPr>
              </a:p>
            </p:txBody>
          </p:sp>
        </mc:Choice>
        <mc:Fallback xmlns="">
          <p:sp>
            <p:nvSpPr>
              <p:cNvPr id="19" name="Rectangle 18">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2983274" y="4050268"/>
                <a:ext cx="750526" cy="369332"/>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Rectangle 19">
                <a:extLst>
                  <a:ext uri="{FF2B5EF4-FFF2-40B4-BE49-F238E27FC236}">
                    <a16:creationId xmlns:a16="http://schemas.microsoft.com/office/drawing/2014/main" id="{FE42652E-BE71-4EF0-9C81-30E23EE897D6}"/>
                  </a:ext>
                </a:extLst>
              </p:cNvPr>
              <p:cNvSpPr/>
              <p:nvPr/>
            </p:nvSpPr>
            <p:spPr>
              <a:xfrm>
                <a:off x="1981200" y="4050268"/>
                <a:ext cx="750526"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3000</m:t>
                      </m:r>
                    </m:oMath>
                  </m:oMathPara>
                </a14:m>
                <a:endParaRPr lang="en-US" dirty="0">
                  <a:solidFill>
                    <a:schemeClr val="bg1"/>
                  </a:solidFill>
                </a:endParaRPr>
              </a:p>
            </p:txBody>
          </p:sp>
        </mc:Choice>
        <mc:Fallback xmlns="">
          <p:sp>
            <p:nvSpPr>
              <p:cNvPr id="20" name="Rectangle 19">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1981200" y="4050268"/>
                <a:ext cx="750526" cy="369332"/>
              </a:xfrm>
              <a:prstGeom prst="rect">
                <a:avLst/>
              </a:prstGeom>
              <a:blipFill rotWithShape="0">
                <a:blip r:embed="rId4"/>
                <a:stretch>
                  <a:fillRect/>
                </a:stretch>
              </a:blipFill>
            </p:spPr>
            <p:txBody>
              <a:bodyPr/>
              <a:lstStyle/>
              <a:p>
                <a:r>
                  <a:rPr lang="en-US">
                    <a:noFill/>
                  </a:rPr>
                  <a:t> </a:t>
                </a:r>
              </a:p>
            </p:txBody>
          </p:sp>
        </mc:Fallback>
      </mc:AlternateContent>
      <p:cxnSp>
        <p:nvCxnSpPr>
          <p:cNvPr id="21" name="Straight Connector 20">
            <a:extLst>
              <a:ext uri="{FF2B5EF4-FFF2-40B4-BE49-F238E27FC236}">
                <a16:creationId xmlns:a16="http://schemas.microsoft.com/office/drawing/2014/main" id="{91318090-A997-42B1-A120-90D915B98A75}"/>
              </a:ext>
            </a:extLst>
          </p:cNvPr>
          <p:cNvCxnSpPr>
            <a:cxnSpLocks/>
          </p:cNvCxnSpPr>
          <p:nvPr/>
        </p:nvCxnSpPr>
        <p:spPr>
          <a:xfrm flipV="1">
            <a:off x="23622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4" name="TextBox 23"/>
              <p:cNvSpPr txBox="1"/>
              <p:nvPr/>
            </p:nvSpPr>
            <p:spPr>
              <a:xfrm>
                <a:off x="4953000" y="4066401"/>
                <a:ext cx="2500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charset="0"/>
                          <a:ea typeface="Cambria Math" charset="0"/>
                          <a:cs typeface="Cambria Math" charset="0"/>
                        </a:rPr>
                        <m:t>⋯</m:t>
                      </m:r>
                    </m:oMath>
                  </m:oMathPara>
                </a14:m>
                <a:endParaRPr lang="en-US" dirty="0"/>
              </a:p>
            </p:txBody>
          </p:sp>
        </mc:Choice>
        <mc:Fallback xmlns="">
          <p:sp>
            <p:nvSpPr>
              <p:cNvPr id="24" name="TextBox 23"/>
              <p:cNvSpPr txBox="1">
                <a:spLocks noRot="1" noChangeAspect="1" noMove="1" noResize="1" noEditPoints="1" noAdjustHandles="1" noChangeArrowheads="1" noChangeShapeType="1" noTextEdit="1"/>
              </p:cNvSpPr>
              <p:nvPr/>
            </p:nvSpPr>
            <p:spPr>
              <a:xfrm>
                <a:off x="4953000" y="4066401"/>
                <a:ext cx="250068" cy="276999"/>
              </a:xfrm>
              <a:prstGeom prst="rect">
                <a:avLst/>
              </a:prstGeom>
              <a:blipFill rotWithShape="0">
                <a:blip r:embed="rId5"/>
                <a:stretch>
                  <a:fillRect l="-7317" r="-487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p:cNvSpPr txBox="1"/>
              <p:nvPr/>
            </p:nvSpPr>
            <p:spPr>
              <a:xfrm>
                <a:off x="4953000" y="4599801"/>
                <a:ext cx="2500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charset="0"/>
                          <a:ea typeface="Cambria Math" charset="0"/>
                          <a:cs typeface="Cambria Math" charset="0"/>
                        </a:rPr>
                        <m:t>⋯</m:t>
                      </m:r>
                    </m:oMath>
                  </m:oMathPara>
                </a14:m>
                <a:endParaRPr lang="en-US" dirty="0"/>
              </a:p>
            </p:txBody>
          </p:sp>
        </mc:Choice>
        <mc:Fallback xmlns="">
          <p:sp>
            <p:nvSpPr>
              <p:cNvPr id="25" name="TextBox 24"/>
              <p:cNvSpPr txBox="1">
                <a:spLocks noRot="1" noChangeAspect="1" noMove="1" noResize="1" noEditPoints="1" noAdjustHandles="1" noChangeArrowheads="1" noChangeShapeType="1" noTextEdit="1"/>
              </p:cNvSpPr>
              <p:nvPr/>
            </p:nvSpPr>
            <p:spPr>
              <a:xfrm>
                <a:off x="4953000" y="4599801"/>
                <a:ext cx="250068" cy="276999"/>
              </a:xfrm>
              <a:prstGeom prst="rect">
                <a:avLst/>
              </a:prstGeom>
              <a:blipFill rotWithShape="0">
                <a:blip r:embed="rId6"/>
                <a:stretch>
                  <a:fillRect l="-7317" r="-4878"/>
                </a:stretch>
              </a:blipFill>
            </p:spPr>
            <p:txBody>
              <a:bodyPr/>
              <a:lstStyle/>
              <a:p>
                <a:r>
                  <a:rPr lang="en-US">
                    <a:noFill/>
                  </a:rPr>
                  <a:t> </a:t>
                </a:r>
              </a:p>
            </p:txBody>
          </p:sp>
        </mc:Fallback>
      </mc:AlternateContent>
      <p:cxnSp>
        <p:nvCxnSpPr>
          <p:cNvPr id="28" name="Straight Connector 27"/>
          <p:cNvCxnSpPr>
            <a:cxnSpLocks/>
          </p:cNvCxnSpPr>
          <p:nvPr/>
        </p:nvCxnSpPr>
        <p:spPr>
          <a:xfrm>
            <a:off x="1371600" y="4876800"/>
            <a:ext cx="0" cy="457200"/>
          </a:xfrm>
          <a:prstGeom prst="line">
            <a:avLst/>
          </a:prstGeom>
          <a:ln w="25400">
            <a:solidFill>
              <a:schemeClr val="accent1"/>
            </a:solidFill>
            <a:head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9" name="TextBox 28"/>
              <p:cNvSpPr txBox="1"/>
              <p:nvPr/>
            </p:nvSpPr>
            <p:spPr>
              <a:xfrm>
                <a:off x="1167512" y="5334000"/>
                <a:ext cx="1575688"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charset="0"/>
                        </a:rPr>
                        <m:t>𝑃𝑉</m:t>
                      </m:r>
                      <m:r>
                        <a:rPr lang="en-US" sz="2000" b="0" i="1" smtClean="0">
                          <a:latin typeface="Cambria Math" charset="0"/>
                        </a:rPr>
                        <m:t>=100000</m:t>
                      </m:r>
                    </m:oMath>
                  </m:oMathPara>
                </a14:m>
                <a:endParaRPr lang="en-US" sz="2000" dirty="0"/>
              </a:p>
            </p:txBody>
          </p:sp>
        </mc:Choice>
        <mc:Fallback xmlns="">
          <p:sp>
            <p:nvSpPr>
              <p:cNvPr id="29" name="TextBox 28"/>
              <p:cNvSpPr txBox="1">
                <a:spLocks noRot="1" noChangeAspect="1" noMove="1" noResize="1" noEditPoints="1" noAdjustHandles="1" noChangeArrowheads="1" noChangeShapeType="1" noTextEdit="1"/>
              </p:cNvSpPr>
              <p:nvPr/>
            </p:nvSpPr>
            <p:spPr>
              <a:xfrm>
                <a:off x="1167512" y="5334000"/>
                <a:ext cx="1575688" cy="307777"/>
              </a:xfrm>
              <a:prstGeom prst="rect">
                <a:avLst/>
              </a:prstGeom>
              <a:blipFill rotWithShape="0">
                <a:blip r:embed="rId7"/>
                <a:stretch>
                  <a:fillRect l="-3488" r="-3101"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Rectangle 25">
                <a:extLst>
                  <a:ext uri="{FF2B5EF4-FFF2-40B4-BE49-F238E27FC236}">
                    <a16:creationId xmlns:a16="http://schemas.microsoft.com/office/drawing/2014/main" id="{FE42652E-BE71-4EF0-9C81-30E23EE897D6}"/>
                  </a:ext>
                </a:extLst>
              </p:cNvPr>
              <p:cNvSpPr/>
              <p:nvPr/>
            </p:nvSpPr>
            <p:spPr>
              <a:xfrm>
                <a:off x="3973875" y="4050268"/>
                <a:ext cx="750525"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3200</m:t>
                      </m:r>
                    </m:oMath>
                  </m:oMathPara>
                </a14:m>
                <a:endParaRPr lang="en-US" dirty="0">
                  <a:solidFill>
                    <a:schemeClr val="bg1"/>
                  </a:solidFill>
                </a:endParaRPr>
              </a:p>
            </p:txBody>
          </p:sp>
        </mc:Choice>
        <mc:Fallback xmlns="">
          <p:sp>
            <p:nvSpPr>
              <p:cNvPr id="26" name="Rectangle 25">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3973875" y="4050268"/>
                <a:ext cx="750525" cy="369332"/>
              </a:xfrm>
              <a:prstGeom prst="rect">
                <a:avLst/>
              </a:prstGeom>
              <a:blipFill rotWithShape="0">
                <a:blip r:embed="rId9"/>
                <a:stretch>
                  <a:fillRect/>
                </a:stretch>
              </a:blipFill>
            </p:spPr>
            <p:txBody>
              <a:bodyPr/>
              <a:lstStyle/>
              <a:p>
                <a:r>
                  <a:rPr lang="en-US">
                    <a:noFill/>
                  </a:rPr>
                  <a:t> </a:t>
                </a:r>
              </a:p>
            </p:txBody>
          </p:sp>
        </mc:Fallback>
      </mc:AlternateContent>
      <p:cxnSp>
        <p:nvCxnSpPr>
          <p:cNvPr id="31" name="Straight Connector 30">
            <a:extLst>
              <a:ext uri="{FF2B5EF4-FFF2-40B4-BE49-F238E27FC236}">
                <a16:creationId xmlns:a16="http://schemas.microsoft.com/office/drawing/2014/main" id="{91318090-A997-42B1-A120-90D915B98A75}"/>
              </a:ext>
            </a:extLst>
          </p:cNvPr>
          <p:cNvCxnSpPr>
            <a:cxnSpLocks/>
          </p:cNvCxnSpPr>
          <p:nvPr/>
        </p:nvCxnSpPr>
        <p:spPr>
          <a:xfrm flipV="1">
            <a:off x="4343400" y="4495800"/>
            <a:ext cx="0" cy="365760"/>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91318090-A997-42B1-A120-90D915B98A75}"/>
              </a:ext>
            </a:extLst>
          </p:cNvPr>
          <p:cNvCxnSpPr>
            <a:cxnSpLocks/>
          </p:cNvCxnSpPr>
          <p:nvPr/>
        </p:nvCxnSpPr>
        <p:spPr>
          <a:xfrm flipV="1">
            <a:off x="13716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7" name="TextBox 26"/>
              <p:cNvSpPr txBox="1"/>
              <p:nvPr/>
            </p:nvSpPr>
            <p:spPr>
              <a:xfrm>
                <a:off x="2788920" y="5166360"/>
                <a:ext cx="1007199" cy="57817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charset="0"/>
                        </a:rPr>
                        <m:t>=</m:t>
                      </m:r>
                      <m:f>
                        <m:fPr>
                          <m:ctrlPr>
                            <a:rPr lang="mr-IN" sz="2000" b="0" i="1" smtClean="0">
                              <a:latin typeface="Cambria Math" panose="02040503050406030204" pitchFamily="18" charset="0"/>
                            </a:rPr>
                          </m:ctrlPr>
                        </m:fPr>
                        <m:num>
                          <m:r>
                            <a:rPr lang="en-US" sz="2000" b="0" i="1" smtClean="0">
                              <a:latin typeface="Cambria Math" charset="0"/>
                            </a:rPr>
                            <m:t>𝑃</m:t>
                          </m:r>
                        </m:num>
                        <m:den>
                          <m:r>
                            <a:rPr lang="en-US" sz="2000" b="0" i="1" smtClean="0">
                              <a:latin typeface="Cambria Math" charset="0"/>
                            </a:rPr>
                            <m:t>𝑖</m:t>
                          </m:r>
                        </m:den>
                      </m:f>
                      <m:r>
                        <a:rPr lang="en-US" sz="2000" b="0" i="1" smtClean="0">
                          <a:latin typeface="Cambria Math" charset="0"/>
                        </a:rPr>
                        <m:t>+</m:t>
                      </m:r>
                      <m:f>
                        <m:fPr>
                          <m:ctrlPr>
                            <a:rPr lang="mr-IN" sz="2000" b="0" i="1" smtClean="0">
                              <a:latin typeface="Cambria Math" panose="02040503050406030204" pitchFamily="18" charset="0"/>
                            </a:rPr>
                          </m:ctrlPr>
                        </m:fPr>
                        <m:num>
                          <m:r>
                            <a:rPr lang="en-US" sz="2000" b="0" i="1" smtClean="0">
                              <a:latin typeface="Cambria Math" charset="0"/>
                            </a:rPr>
                            <m:t>𝑄</m:t>
                          </m:r>
                        </m:num>
                        <m:den>
                          <m:sSup>
                            <m:sSupPr>
                              <m:ctrlPr>
                                <a:rPr lang="mr-IN" sz="2000" b="0" i="1" smtClean="0">
                                  <a:latin typeface="Cambria Math" panose="02040503050406030204" pitchFamily="18" charset="0"/>
                                </a:rPr>
                              </m:ctrlPr>
                            </m:sSupPr>
                            <m:e>
                              <m:r>
                                <a:rPr lang="en-US" sz="2000" b="0" i="1" smtClean="0">
                                  <a:latin typeface="Cambria Math" charset="0"/>
                                </a:rPr>
                                <m:t>𝑖</m:t>
                              </m:r>
                            </m:e>
                            <m:sup>
                              <m:r>
                                <a:rPr lang="en-US" sz="2000" b="0" i="1" smtClean="0">
                                  <a:latin typeface="Cambria Math" charset="0"/>
                                </a:rPr>
                                <m:t>2</m:t>
                              </m:r>
                            </m:sup>
                          </m:sSup>
                        </m:den>
                      </m:f>
                    </m:oMath>
                  </m:oMathPara>
                </a14:m>
                <a:endParaRPr lang="en-US" sz="2000" dirty="0"/>
              </a:p>
            </p:txBody>
          </p:sp>
        </mc:Choice>
        <mc:Fallback xmlns="">
          <p:sp>
            <p:nvSpPr>
              <p:cNvPr id="27" name="TextBox 26"/>
              <p:cNvSpPr txBox="1">
                <a:spLocks noRot="1" noChangeAspect="1" noMove="1" noResize="1" noEditPoints="1" noAdjustHandles="1" noChangeArrowheads="1" noChangeShapeType="1" noTextEdit="1"/>
              </p:cNvSpPr>
              <p:nvPr/>
            </p:nvSpPr>
            <p:spPr>
              <a:xfrm>
                <a:off x="2788920" y="5166360"/>
                <a:ext cx="1007199" cy="578172"/>
              </a:xfrm>
              <a:prstGeom prst="rect">
                <a:avLst/>
              </a:prstGeom>
              <a:blipFill rotWithShape="0">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itle 1"/>
              <p:cNvSpPr txBox="1">
                <a:spLocks/>
              </p:cNvSpPr>
              <p:nvPr/>
            </p:nvSpPr>
            <p:spPr>
              <a:xfrm>
                <a:off x="228600" y="228599"/>
                <a:ext cx="8686800" cy="133550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14:m>
                  <m:oMathPara xmlns:m="http://schemas.openxmlformats.org/officeDocument/2006/math">
                    <m:oMathParaPr>
                      <m:jc m:val="center"/>
                    </m:oMathParaPr>
                    <m:oMath xmlns:m="http://schemas.openxmlformats.org/officeDocument/2006/math">
                      <m:r>
                        <a:rPr lang="en-US" b="1" i="0" smtClean="0">
                          <a:latin typeface="Cambria Math" charset="0"/>
                        </a:rPr>
                        <m:t>𝐏𝐞𝐫𝐩𝐞𝐭𝐮𝐢𝐭𝐲</m:t>
                      </m:r>
                      <m:r>
                        <a:rPr lang="en-US" b="1" i="0" smtClean="0">
                          <a:latin typeface="Cambria Math" charset="0"/>
                        </a:rPr>
                        <m:t> </m:t>
                      </m:r>
                      <m:r>
                        <a:rPr lang="en-US" b="1" i="0" smtClean="0">
                          <a:latin typeface="Cambria Math" charset="0"/>
                        </a:rPr>
                        <m:t>𝐄𝐱𝐚𝐦𝐩𝐥𝐞</m:t>
                      </m:r>
                    </m:oMath>
                  </m:oMathPara>
                </a14:m>
                <a:endParaRPr lang="en-US" b="1" dirty="0">
                  <a:latin typeface="Bold sand ms"/>
                </a:endParaRPr>
              </a:p>
            </p:txBody>
          </p:sp>
        </mc:Choice>
        <mc:Fallback xmlns="">
          <p:sp>
            <p:nvSpPr>
              <p:cNvPr id="33" name="Title 1"/>
              <p:cNvSpPr txBox="1">
                <a:spLocks noRot="1" noChangeAspect="1" noMove="1" noResize="1" noEditPoints="1" noAdjustHandles="1" noChangeArrowheads="1" noChangeShapeType="1" noTextEdit="1"/>
              </p:cNvSpPr>
              <p:nvPr/>
            </p:nvSpPr>
            <p:spPr>
              <a:xfrm>
                <a:off x="228600" y="228599"/>
                <a:ext cx="8686800" cy="1335507"/>
              </a:xfrm>
              <a:prstGeom prst="rect">
                <a:avLst/>
              </a:prstGeom>
              <a:blipFill rotWithShape="0">
                <a:blip r:embed="rId10"/>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344356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1933385" y="6477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endParaRPr lang="en-US" b="1" dirty="0">
              <a:latin typeface="Bold sand ms"/>
            </a:endParaRPr>
          </a:p>
        </p:txBody>
      </p:sp>
      <p:sp>
        <p:nvSpPr>
          <p:cNvPr id="17" name="Content Placeholder 2"/>
          <p:cNvSpPr txBox="1">
            <a:spLocks/>
          </p:cNvSpPr>
          <p:nvPr/>
        </p:nvSpPr>
        <p:spPr>
          <a:xfrm>
            <a:off x="278920" y="1494000"/>
            <a:ext cx="8179280" cy="497853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7800" indent="0">
              <a:spcBef>
                <a:spcPts val="700"/>
              </a:spcBef>
              <a:buClr>
                <a:schemeClr val="accent1"/>
              </a:buClr>
              <a:buNone/>
            </a:pPr>
            <a:endParaRPr lang="en-GB" sz="2000" dirty="0">
              <a:solidFill>
                <a:schemeClr val="tx1"/>
              </a:solidFill>
              <a:latin typeface="Bold sand ms"/>
            </a:endParaRPr>
          </a:p>
          <a:p>
            <a:pPr marL="177800" indent="0">
              <a:spcBef>
                <a:spcPts val="700"/>
              </a:spcBef>
              <a:buNone/>
            </a:pPr>
            <a:endParaRPr lang="en-US" sz="1800" dirty="0">
              <a:solidFill>
                <a:schemeClr val="tx1"/>
              </a:solidFill>
              <a:latin typeface="Bold sand ms"/>
            </a:endParaRPr>
          </a:p>
          <a:p>
            <a:pPr indent="-165100">
              <a:spcBef>
                <a:spcPts val="900"/>
              </a:spcBef>
            </a:pPr>
            <a:endParaRPr lang="en-US" sz="1800" dirty="0">
              <a:solidFill>
                <a:schemeClr val="tx1"/>
              </a:solidFill>
              <a:latin typeface="Bold sand ms"/>
            </a:endParaRPr>
          </a:p>
          <a:p>
            <a:pPr marL="0" indent="0">
              <a:buFont typeface="Arial" pitchFamily="34" charset="0"/>
              <a:buNone/>
            </a:pPr>
            <a:endParaRPr lang="en-US" sz="1800" dirty="0">
              <a:solidFill>
                <a:schemeClr val="tx1"/>
              </a:solidFill>
              <a:latin typeface="Bold sand ms"/>
            </a:endParaRPr>
          </a:p>
        </p:txBody>
      </p:sp>
      <p:sp>
        <p:nvSpPr>
          <p:cNvPr id="59" name="Rectangle 58">
            <a:extLst>
              <a:ext uri="{FF2B5EF4-FFF2-40B4-BE49-F238E27FC236}">
                <a16:creationId xmlns:a16="http://schemas.microsoft.com/office/drawing/2014/main" id="{DF93A1A4-453B-4452-859D-4C99C2310F6C}"/>
              </a:ext>
            </a:extLst>
          </p:cNvPr>
          <p:cNvSpPr/>
          <p:nvPr/>
        </p:nvSpPr>
        <p:spPr>
          <a:xfrm>
            <a:off x="1814439" y="10930722"/>
            <a:ext cx="1251853"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0" name="Rectangle 59">
            <a:extLst>
              <a:ext uri="{FF2B5EF4-FFF2-40B4-BE49-F238E27FC236}">
                <a16:creationId xmlns:a16="http://schemas.microsoft.com/office/drawing/2014/main" id="{819BB08B-5F96-4DDA-BA75-201C89303D84}"/>
              </a:ext>
            </a:extLst>
          </p:cNvPr>
          <p:cNvSpPr/>
          <p:nvPr/>
        </p:nvSpPr>
        <p:spPr>
          <a:xfrm>
            <a:off x="1460020" y="9973442"/>
            <a:ext cx="3937580"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1" name="TextBox 60">
            <a:extLst>
              <a:ext uri="{FF2B5EF4-FFF2-40B4-BE49-F238E27FC236}">
                <a16:creationId xmlns:a16="http://schemas.microsoft.com/office/drawing/2014/main" id="{98ABDF80-1850-455A-BF66-D52A82E57567}"/>
              </a:ext>
            </a:extLst>
          </p:cNvPr>
          <p:cNvSpPr txBox="1"/>
          <p:nvPr/>
        </p:nvSpPr>
        <p:spPr>
          <a:xfrm>
            <a:off x="2590800" y="8683939"/>
            <a:ext cx="3352800" cy="369332"/>
          </a:xfrm>
          <a:prstGeom prst="rect">
            <a:avLst/>
          </a:prstGeom>
          <a:noFill/>
        </p:spPr>
        <p:txBody>
          <a:bodyPr wrap="square" rtlCol="0">
            <a:spAutoFit/>
          </a:bodyPr>
          <a:lstStyle/>
          <a:p>
            <a:endParaRPr lang="en-GB" dirty="0"/>
          </a:p>
        </p:txBody>
      </p:sp>
      <p:sp>
        <p:nvSpPr>
          <p:cNvPr id="62" name="TextBox 61">
            <a:extLst>
              <a:ext uri="{FF2B5EF4-FFF2-40B4-BE49-F238E27FC236}">
                <a16:creationId xmlns:a16="http://schemas.microsoft.com/office/drawing/2014/main" id="{7798F9B3-9C59-44E7-91C0-4F3B3ED4B2AE}"/>
              </a:ext>
            </a:extLst>
          </p:cNvPr>
          <p:cNvSpPr txBox="1"/>
          <p:nvPr/>
        </p:nvSpPr>
        <p:spPr>
          <a:xfrm>
            <a:off x="1561359" y="10052286"/>
            <a:ext cx="65" cy="276999"/>
          </a:xfrm>
          <a:prstGeom prst="rect">
            <a:avLst/>
          </a:prstGeom>
          <a:noFill/>
        </p:spPr>
        <p:txBody>
          <a:bodyPr wrap="none" lIns="0" tIns="0" rIns="0" bIns="0" rtlCol="0">
            <a:spAutoFit/>
          </a:bodyPr>
          <a:lstStyle/>
          <a:p>
            <a:endParaRPr lang="en-GB" i="1" dirty="0">
              <a:solidFill>
                <a:srgbClr val="535353"/>
              </a:solidFill>
            </a:endParaRPr>
          </a:p>
        </p:txBody>
      </p:sp>
      <p:sp>
        <p:nvSpPr>
          <p:cNvPr id="63" name="Rectangle 62">
            <a:extLst>
              <a:ext uri="{FF2B5EF4-FFF2-40B4-BE49-F238E27FC236}">
                <a16:creationId xmlns:a16="http://schemas.microsoft.com/office/drawing/2014/main" id="{4541FB8C-C120-43F9-98E2-7F1A3CA511CE}"/>
              </a:ext>
            </a:extLst>
          </p:cNvPr>
          <p:cNvSpPr/>
          <p:nvPr/>
        </p:nvSpPr>
        <p:spPr>
          <a:xfrm>
            <a:off x="621819" y="9591136"/>
            <a:ext cx="5626768" cy="369332"/>
          </a:xfrm>
          <a:prstGeom prst="rect">
            <a:avLst/>
          </a:prstGeom>
        </p:spPr>
        <p:txBody>
          <a:bodyPr wrap="square">
            <a:spAutoFit/>
          </a:bodyPr>
          <a:lstStyle/>
          <a:p>
            <a:endParaRPr lang="en-GB" dirty="0">
              <a:solidFill>
                <a:srgbClr val="535353"/>
              </a:solidFill>
            </a:endParaRPr>
          </a:p>
        </p:txBody>
      </p:sp>
      <p:sp>
        <p:nvSpPr>
          <p:cNvPr id="64" name="Rectangle 63">
            <a:extLst>
              <a:ext uri="{FF2B5EF4-FFF2-40B4-BE49-F238E27FC236}">
                <a16:creationId xmlns:a16="http://schemas.microsoft.com/office/drawing/2014/main" id="{0F4D1327-31DB-4D84-A3C5-727DA082BF40}"/>
              </a:ext>
            </a:extLst>
          </p:cNvPr>
          <p:cNvSpPr/>
          <p:nvPr/>
        </p:nvSpPr>
        <p:spPr>
          <a:xfrm>
            <a:off x="5365990" y="10048336"/>
            <a:ext cx="5626768" cy="369332"/>
          </a:xfrm>
          <a:prstGeom prst="rect">
            <a:avLst/>
          </a:prstGeom>
        </p:spPr>
        <p:txBody>
          <a:bodyPr wrap="square">
            <a:spAutoFit/>
          </a:bodyPr>
          <a:lstStyle/>
          <a:p>
            <a:endParaRPr lang="en-GB" dirty="0">
              <a:solidFill>
                <a:srgbClr val="535353"/>
              </a:solidFill>
            </a:endParaRPr>
          </a:p>
        </p:txBody>
      </p:sp>
      <p:sp>
        <p:nvSpPr>
          <p:cNvPr id="65" name="Rectangle 64">
            <a:extLst>
              <a:ext uri="{FF2B5EF4-FFF2-40B4-BE49-F238E27FC236}">
                <a16:creationId xmlns:a16="http://schemas.microsoft.com/office/drawing/2014/main" id="{28406D90-0A90-4051-953D-ECD41607891B}"/>
              </a:ext>
            </a:extLst>
          </p:cNvPr>
          <p:cNvSpPr/>
          <p:nvPr/>
        </p:nvSpPr>
        <p:spPr>
          <a:xfrm>
            <a:off x="1841020" y="10968913"/>
            <a:ext cx="184731" cy="369332"/>
          </a:xfrm>
          <a:prstGeom prst="rect">
            <a:avLst/>
          </a:prstGeom>
        </p:spPr>
        <p:txBody>
          <a:bodyPr wrap="none">
            <a:spAutoFit/>
          </a:bodyPr>
          <a:lstStyle/>
          <a:p>
            <a:endParaRPr lang="en-GB" dirty="0">
              <a:solidFill>
                <a:srgbClr val="535353"/>
              </a:solidFill>
            </a:endParaRPr>
          </a:p>
        </p:txBody>
      </p:sp>
      <p:sp>
        <p:nvSpPr>
          <p:cNvPr id="66" name="Rectangle 65">
            <a:extLst>
              <a:ext uri="{FF2B5EF4-FFF2-40B4-BE49-F238E27FC236}">
                <a16:creationId xmlns:a16="http://schemas.microsoft.com/office/drawing/2014/main" id="{14F2B954-B7A3-4248-96D8-F8C658A21D22}"/>
              </a:ext>
            </a:extLst>
          </p:cNvPr>
          <p:cNvSpPr/>
          <p:nvPr/>
        </p:nvSpPr>
        <p:spPr>
          <a:xfrm>
            <a:off x="650290" y="10497581"/>
            <a:ext cx="5626768" cy="369332"/>
          </a:xfrm>
          <a:prstGeom prst="rect">
            <a:avLst/>
          </a:prstGeom>
        </p:spPr>
        <p:txBody>
          <a:bodyPr wrap="square">
            <a:spAutoFit/>
          </a:bodyPr>
          <a:lstStyle/>
          <a:p>
            <a:endParaRPr lang="en-GB" dirty="0">
              <a:solidFill>
                <a:srgbClr val="535353"/>
              </a:solidFill>
            </a:endParaRPr>
          </a:p>
        </p:txBody>
      </p:sp>
      <p:sp>
        <p:nvSpPr>
          <p:cNvPr id="34" name="Content Placeholder 2"/>
          <p:cNvSpPr txBox="1">
            <a:spLocks/>
          </p:cNvSpPr>
          <p:nvPr/>
        </p:nvSpPr>
        <p:spPr>
          <a:xfrm>
            <a:off x="457200" y="1494000"/>
            <a:ext cx="80010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27013" indent="0">
              <a:spcBef>
                <a:spcPts val="700"/>
              </a:spcBef>
              <a:buClr>
                <a:schemeClr val="accent1"/>
              </a:buClr>
              <a:buNone/>
            </a:pPr>
            <a:r>
              <a:rPr lang="en-US" sz="2200" dirty="0">
                <a:latin typeface="Bold sand ms"/>
              </a:rPr>
              <a:t>Sherry has 100,000 with which to fund a scholarship to the Naval Academy.  The first scholarship payment, to be made one year from now, is 3000.  Subsequent annual scholarship payments are to increase by 100 each year into perpetuity.  Determine the minimum annual effective interest rate at which the money is invested such that there will be sufficient funds to pay the scholarship payments.</a:t>
            </a:r>
            <a:endParaRPr lang="en-US" sz="2000" dirty="0">
              <a:solidFill>
                <a:schemeClr val="tx1"/>
              </a:solidFill>
              <a:latin typeface="Bold sand ms"/>
            </a:endParaRPr>
          </a:p>
          <a:p>
            <a:pPr indent="-165100">
              <a:spcBef>
                <a:spcPts val="900"/>
              </a:spcBef>
            </a:pPr>
            <a:endParaRPr lang="en-US" sz="2000" dirty="0">
              <a:solidFill>
                <a:schemeClr val="tx1"/>
              </a:solidFill>
              <a:latin typeface="Bold sand ms"/>
            </a:endParaRPr>
          </a:p>
          <a:p>
            <a:pPr marL="0" indent="0">
              <a:buFont typeface="Arial" pitchFamily="34" charset="0"/>
              <a:buNone/>
            </a:pPr>
            <a:endParaRPr lang="en-US" sz="2000" dirty="0">
              <a:solidFill>
                <a:schemeClr val="tx1"/>
              </a:solidFill>
              <a:latin typeface="Bold sand ms"/>
            </a:endParaRPr>
          </a:p>
        </p:txBody>
      </p:sp>
      <p:cxnSp>
        <p:nvCxnSpPr>
          <p:cNvPr id="14" name="Straight Connector 13">
            <a:extLst>
              <a:ext uri="{FF2B5EF4-FFF2-40B4-BE49-F238E27FC236}">
                <a16:creationId xmlns:a16="http://schemas.microsoft.com/office/drawing/2014/main" id="{469A79B9-038C-4A97-AA38-183D1B300CEB}"/>
              </a:ext>
            </a:extLst>
          </p:cNvPr>
          <p:cNvCxnSpPr>
            <a:cxnSpLocks/>
          </p:cNvCxnSpPr>
          <p:nvPr/>
        </p:nvCxnSpPr>
        <p:spPr>
          <a:xfrm>
            <a:off x="762000" y="4648200"/>
            <a:ext cx="7223760" cy="0"/>
          </a:xfrm>
          <a:prstGeom prst="line">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91318090-A997-42B1-A120-90D915B98A75}"/>
              </a:ext>
            </a:extLst>
          </p:cNvPr>
          <p:cNvCxnSpPr>
            <a:cxnSpLocks/>
          </p:cNvCxnSpPr>
          <p:nvPr/>
        </p:nvCxnSpPr>
        <p:spPr>
          <a:xfrm flipV="1">
            <a:off x="33528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9" name="Rectangle 18">
                <a:extLst>
                  <a:ext uri="{FF2B5EF4-FFF2-40B4-BE49-F238E27FC236}">
                    <a16:creationId xmlns:a16="http://schemas.microsoft.com/office/drawing/2014/main" id="{FE42652E-BE71-4EF0-9C81-30E23EE897D6}"/>
                  </a:ext>
                </a:extLst>
              </p:cNvPr>
              <p:cNvSpPr/>
              <p:nvPr/>
            </p:nvSpPr>
            <p:spPr>
              <a:xfrm>
                <a:off x="2983274" y="4050268"/>
                <a:ext cx="750526"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3100</m:t>
                      </m:r>
                    </m:oMath>
                  </m:oMathPara>
                </a14:m>
                <a:endParaRPr lang="en-US" dirty="0">
                  <a:solidFill>
                    <a:schemeClr val="bg1"/>
                  </a:solidFill>
                </a:endParaRPr>
              </a:p>
            </p:txBody>
          </p:sp>
        </mc:Choice>
        <mc:Fallback xmlns="">
          <p:sp>
            <p:nvSpPr>
              <p:cNvPr id="19" name="Rectangle 18">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2983274" y="4050268"/>
                <a:ext cx="750526" cy="369332"/>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Rectangle 19">
                <a:extLst>
                  <a:ext uri="{FF2B5EF4-FFF2-40B4-BE49-F238E27FC236}">
                    <a16:creationId xmlns:a16="http://schemas.microsoft.com/office/drawing/2014/main" id="{FE42652E-BE71-4EF0-9C81-30E23EE897D6}"/>
                  </a:ext>
                </a:extLst>
              </p:cNvPr>
              <p:cNvSpPr/>
              <p:nvPr/>
            </p:nvSpPr>
            <p:spPr>
              <a:xfrm>
                <a:off x="1981200" y="4050268"/>
                <a:ext cx="750526"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3000</m:t>
                      </m:r>
                    </m:oMath>
                  </m:oMathPara>
                </a14:m>
                <a:endParaRPr lang="en-US" dirty="0">
                  <a:solidFill>
                    <a:schemeClr val="bg1"/>
                  </a:solidFill>
                </a:endParaRPr>
              </a:p>
            </p:txBody>
          </p:sp>
        </mc:Choice>
        <mc:Fallback xmlns="">
          <p:sp>
            <p:nvSpPr>
              <p:cNvPr id="20" name="Rectangle 19">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1981200" y="4050268"/>
                <a:ext cx="750526" cy="369332"/>
              </a:xfrm>
              <a:prstGeom prst="rect">
                <a:avLst/>
              </a:prstGeom>
              <a:blipFill rotWithShape="0">
                <a:blip r:embed="rId4"/>
                <a:stretch>
                  <a:fillRect/>
                </a:stretch>
              </a:blipFill>
            </p:spPr>
            <p:txBody>
              <a:bodyPr/>
              <a:lstStyle/>
              <a:p>
                <a:r>
                  <a:rPr lang="en-US">
                    <a:noFill/>
                  </a:rPr>
                  <a:t> </a:t>
                </a:r>
              </a:p>
            </p:txBody>
          </p:sp>
        </mc:Fallback>
      </mc:AlternateContent>
      <p:cxnSp>
        <p:nvCxnSpPr>
          <p:cNvPr id="21" name="Straight Connector 20">
            <a:extLst>
              <a:ext uri="{FF2B5EF4-FFF2-40B4-BE49-F238E27FC236}">
                <a16:creationId xmlns:a16="http://schemas.microsoft.com/office/drawing/2014/main" id="{91318090-A997-42B1-A120-90D915B98A75}"/>
              </a:ext>
            </a:extLst>
          </p:cNvPr>
          <p:cNvCxnSpPr>
            <a:cxnSpLocks/>
          </p:cNvCxnSpPr>
          <p:nvPr/>
        </p:nvCxnSpPr>
        <p:spPr>
          <a:xfrm flipV="1">
            <a:off x="23622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4" name="TextBox 23"/>
              <p:cNvSpPr txBox="1"/>
              <p:nvPr/>
            </p:nvSpPr>
            <p:spPr>
              <a:xfrm>
                <a:off x="4953000" y="4066401"/>
                <a:ext cx="2500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charset="0"/>
                          <a:ea typeface="Cambria Math" charset="0"/>
                          <a:cs typeface="Cambria Math" charset="0"/>
                        </a:rPr>
                        <m:t>⋯</m:t>
                      </m:r>
                    </m:oMath>
                  </m:oMathPara>
                </a14:m>
                <a:endParaRPr lang="en-US" dirty="0"/>
              </a:p>
            </p:txBody>
          </p:sp>
        </mc:Choice>
        <mc:Fallback xmlns="">
          <p:sp>
            <p:nvSpPr>
              <p:cNvPr id="24" name="TextBox 23"/>
              <p:cNvSpPr txBox="1">
                <a:spLocks noRot="1" noChangeAspect="1" noMove="1" noResize="1" noEditPoints="1" noAdjustHandles="1" noChangeArrowheads="1" noChangeShapeType="1" noTextEdit="1"/>
              </p:cNvSpPr>
              <p:nvPr/>
            </p:nvSpPr>
            <p:spPr>
              <a:xfrm>
                <a:off x="4953000" y="4066401"/>
                <a:ext cx="250068" cy="276999"/>
              </a:xfrm>
              <a:prstGeom prst="rect">
                <a:avLst/>
              </a:prstGeom>
              <a:blipFill rotWithShape="0">
                <a:blip r:embed="rId5"/>
                <a:stretch>
                  <a:fillRect l="-7317" r="-487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p:cNvSpPr txBox="1"/>
              <p:nvPr/>
            </p:nvSpPr>
            <p:spPr>
              <a:xfrm>
                <a:off x="4953000" y="4599801"/>
                <a:ext cx="2500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charset="0"/>
                          <a:ea typeface="Cambria Math" charset="0"/>
                          <a:cs typeface="Cambria Math" charset="0"/>
                        </a:rPr>
                        <m:t>⋯</m:t>
                      </m:r>
                    </m:oMath>
                  </m:oMathPara>
                </a14:m>
                <a:endParaRPr lang="en-US" dirty="0"/>
              </a:p>
            </p:txBody>
          </p:sp>
        </mc:Choice>
        <mc:Fallback xmlns="">
          <p:sp>
            <p:nvSpPr>
              <p:cNvPr id="25" name="TextBox 24"/>
              <p:cNvSpPr txBox="1">
                <a:spLocks noRot="1" noChangeAspect="1" noMove="1" noResize="1" noEditPoints="1" noAdjustHandles="1" noChangeArrowheads="1" noChangeShapeType="1" noTextEdit="1"/>
              </p:cNvSpPr>
              <p:nvPr/>
            </p:nvSpPr>
            <p:spPr>
              <a:xfrm>
                <a:off x="4953000" y="4599801"/>
                <a:ext cx="250068" cy="276999"/>
              </a:xfrm>
              <a:prstGeom prst="rect">
                <a:avLst/>
              </a:prstGeom>
              <a:blipFill rotWithShape="0">
                <a:blip r:embed="rId6"/>
                <a:stretch>
                  <a:fillRect l="-7317" r="-4878"/>
                </a:stretch>
              </a:blipFill>
            </p:spPr>
            <p:txBody>
              <a:bodyPr/>
              <a:lstStyle/>
              <a:p>
                <a:r>
                  <a:rPr lang="en-US">
                    <a:noFill/>
                  </a:rPr>
                  <a:t> </a:t>
                </a:r>
              </a:p>
            </p:txBody>
          </p:sp>
        </mc:Fallback>
      </mc:AlternateContent>
      <p:cxnSp>
        <p:nvCxnSpPr>
          <p:cNvPr id="28" name="Straight Connector 27"/>
          <p:cNvCxnSpPr>
            <a:cxnSpLocks/>
          </p:cNvCxnSpPr>
          <p:nvPr/>
        </p:nvCxnSpPr>
        <p:spPr>
          <a:xfrm>
            <a:off x="1371600" y="4876800"/>
            <a:ext cx="0" cy="457200"/>
          </a:xfrm>
          <a:prstGeom prst="line">
            <a:avLst/>
          </a:prstGeom>
          <a:ln w="25400">
            <a:solidFill>
              <a:schemeClr val="accent1"/>
            </a:solidFill>
            <a:head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9" name="TextBox 28"/>
              <p:cNvSpPr txBox="1"/>
              <p:nvPr/>
            </p:nvSpPr>
            <p:spPr>
              <a:xfrm>
                <a:off x="1167512" y="5334000"/>
                <a:ext cx="1575688"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charset="0"/>
                        </a:rPr>
                        <m:t>𝑃𝑉</m:t>
                      </m:r>
                      <m:r>
                        <a:rPr lang="en-US" sz="2000" b="0" i="1" smtClean="0">
                          <a:latin typeface="Cambria Math" charset="0"/>
                        </a:rPr>
                        <m:t>=100000</m:t>
                      </m:r>
                    </m:oMath>
                  </m:oMathPara>
                </a14:m>
                <a:endParaRPr lang="en-US" sz="2000" dirty="0"/>
              </a:p>
            </p:txBody>
          </p:sp>
        </mc:Choice>
        <mc:Fallback xmlns="">
          <p:sp>
            <p:nvSpPr>
              <p:cNvPr id="29" name="TextBox 28"/>
              <p:cNvSpPr txBox="1">
                <a:spLocks noRot="1" noChangeAspect="1" noMove="1" noResize="1" noEditPoints="1" noAdjustHandles="1" noChangeArrowheads="1" noChangeShapeType="1" noTextEdit="1"/>
              </p:cNvSpPr>
              <p:nvPr/>
            </p:nvSpPr>
            <p:spPr>
              <a:xfrm>
                <a:off x="1167512" y="5334000"/>
                <a:ext cx="1575688" cy="307777"/>
              </a:xfrm>
              <a:prstGeom prst="rect">
                <a:avLst/>
              </a:prstGeom>
              <a:blipFill rotWithShape="0">
                <a:blip r:embed="rId7"/>
                <a:stretch>
                  <a:fillRect l="-3488" r="-3101"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Rectangle 25">
                <a:extLst>
                  <a:ext uri="{FF2B5EF4-FFF2-40B4-BE49-F238E27FC236}">
                    <a16:creationId xmlns:a16="http://schemas.microsoft.com/office/drawing/2014/main" id="{FE42652E-BE71-4EF0-9C81-30E23EE897D6}"/>
                  </a:ext>
                </a:extLst>
              </p:cNvPr>
              <p:cNvSpPr/>
              <p:nvPr/>
            </p:nvSpPr>
            <p:spPr>
              <a:xfrm>
                <a:off x="3973875" y="4050268"/>
                <a:ext cx="750525"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3200</m:t>
                      </m:r>
                    </m:oMath>
                  </m:oMathPara>
                </a14:m>
                <a:endParaRPr lang="en-US" dirty="0">
                  <a:solidFill>
                    <a:schemeClr val="bg1"/>
                  </a:solidFill>
                </a:endParaRPr>
              </a:p>
            </p:txBody>
          </p:sp>
        </mc:Choice>
        <mc:Fallback xmlns="">
          <p:sp>
            <p:nvSpPr>
              <p:cNvPr id="26" name="Rectangle 25">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3973875" y="4050268"/>
                <a:ext cx="750525" cy="369332"/>
              </a:xfrm>
              <a:prstGeom prst="rect">
                <a:avLst/>
              </a:prstGeom>
              <a:blipFill rotWithShape="0">
                <a:blip r:embed="rId9"/>
                <a:stretch>
                  <a:fillRect/>
                </a:stretch>
              </a:blipFill>
            </p:spPr>
            <p:txBody>
              <a:bodyPr/>
              <a:lstStyle/>
              <a:p>
                <a:r>
                  <a:rPr lang="en-US">
                    <a:noFill/>
                  </a:rPr>
                  <a:t> </a:t>
                </a:r>
              </a:p>
            </p:txBody>
          </p:sp>
        </mc:Fallback>
      </mc:AlternateContent>
      <p:cxnSp>
        <p:nvCxnSpPr>
          <p:cNvPr id="31" name="Straight Connector 30">
            <a:extLst>
              <a:ext uri="{FF2B5EF4-FFF2-40B4-BE49-F238E27FC236}">
                <a16:creationId xmlns:a16="http://schemas.microsoft.com/office/drawing/2014/main" id="{91318090-A997-42B1-A120-90D915B98A75}"/>
              </a:ext>
            </a:extLst>
          </p:cNvPr>
          <p:cNvCxnSpPr>
            <a:cxnSpLocks/>
          </p:cNvCxnSpPr>
          <p:nvPr/>
        </p:nvCxnSpPr>
        <p:spPr>
          <a:xfrm flipV="1">
            <a:off x="4343400" y="4495800"/>
            <a:ext cx="0" cy="365760"/>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91318090-A997-42B1-A120-90D915B98A75}"/>
              </a:ext>
            </a:extLst>
          </p:cNvPr>
          <p:cNvCxnSpPr>
            <a:cxnSpLocks/>
          </p:cNvCxnSpPr>
          <p:nvPr/>
        </p:nvCxnSpPr>
        <p:spPr>
          <a:xfrm flipV="1">
            <a:off x="13716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7" name="TextBox 26"/>
              <p:cNvSpPr txBox="1"/>
              <p:nvPr/>
            </p:nvSpPr>
            <p:spPr>
              <a:xfrm>
                <a:off x="2788920" y="5166360"/>
                <a:ext cx="1007199" cy="57817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charset="0"/>
                        </a:rPr>
                        <m:t>=</m:t>
                      </m:r>
                      <m:f>
                        <m:fPr>
                          <m:ctrlPr>
                            <a:rPr lang="mr-IN" sz="2000" b="0" i="1" smtClean="0">
                              <a:latin typeface="Cambria Math" panose="02040503050406030204" pitchFamily="18" charset="0"/>
                            </a:rPr>
                          </m:ctrlPr>
                        </m:fPr>
                        <m:num>
                          <m:r>
                            <a:rPr lang="en-US" sz="2000" b="0" i="1" smtClean="0">
                              <a:latin typeface="Cambria Math" charset="0"/>
                            </a:rPr>
                            <m:t>𝑃</m:t>
                          </m:r>
                        </m:num>
                        <m:den>
                          <m:r>
                            <a:rPr lang="en-US" sz="2000" b="0" i="1" smtClean="0">
                              <a:latin typeface="Cambria Math" charset="0"/>
                            </a:rPr>
                            <m:t>𝑖</m:t>
                          </m:r>
                        </m:den>
                      </m:f>
                      <m:r>
                        <a:rPr lang="en-US" sz="2000" b="0" i="1" smtClean="0">
                          <a:latin typeface="Cambria Math" charset="0"/>
                        </a:rPr>
                        <m:t>+</m:t>
                      </m:r>
                      <m:f>
                        <m:fPr>
                          <m:ctrlPr>
                            <a:rPr lang="mr-IN" sz="2000" b="0" i="1" smtClean="0">
                              <a:latin typeface="Cambria Math" panose="02040503050406030204" pitchFamily="18" charset="0"/>
                            </a:rPr>
                          </m:ctrlPr>
                        </m:fPr>
                        <m:num>
                          <m:r>
                            <a:rPr lang="en-US" sz="2000" b="0" i="1" smtClean="0">
                              <a:latin typeface="Cambria Math" charset="0"/>
                            </a:rPr>
                            <m:t>𝑄</m:t>
                          </m:r>
                        </m:num>
                        <m:den>
                          <m:sSup>
                            <m:sSupPr>
                              <m:ctrlPr>
                                <a:rPr lang="mr-IN" sz="2000" b="0" i="1" smtClean="0">
                                  <a:latin typeface="Cambria Math" panose="02040503050406030204" pitchFamily="18" charset="0"/>
                                </a:rPr>
                              </m:ctrlPr>
                            </m:sSupPr>
                            <m:e>
                              <m:r>
                                <a:rPr lang="en-US" sz="2000" b="0" i="1" smtClean="0">
                                  <a:latin typeface="Cambria Math" charset="0"/>
                                </a:rPr>
                                <m:t>𝑖</m:t>
                              </m:r>
                            </m:e>
                            <m:sup>
                              <m:r>
                                <a:rPr lang="en-US" sz="2000" b="0" i="1" smtClean="0">
                                  <a:latin typeface="Cambria Math" charset="0"/>
                                </a:rPr>
                                <m:t>2</m:t>
                              </m:r>
                            </m:sup>
                          </m:sSup>
                        </m:den>
                      </m:f>
                    </m:oMath>
                  </m:oMathPara>
                </a14:m>
                <a:endParaRPr lang="en-US" sz="2000" dirty="0"/>
              </a:p>
            </p:txBody>
          </p:sp>
        </mc:Choice>
        <mc:Fallback xmlns="">
          <p:sp>
            <p:nvSpPr>
              <p:cNvPr id="27" name="TextBox 26"/>
              <p:cNvSpPr txBox="1">
                <a:spLocks noRot="1" noChangeAspect="1" noMove="1" noResize="1" noEditPoints="1" noAdjustHandles="1" noChangeArrowheads="1" noChangeShapeType="1" noTextEdit="1"/>
              </p:cNvSpPr>
              <p:nvPr/>
            </p:nvSpPr>
            <p:spPr>
              <a:xfrm>
                <a:off x="2788920" y="5166360"/>
                <a:ext cx="1007199" cy="578172"/>
              </a:xfrm>
              <a:prstGeom prst="rect">
                <a:avLst/>
              </a:prstGeom>
              <a:blipFill rotWithShape="0">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p:cNvSpPr txBox="1"/>
              <p:nvPr/>
            </p:nvSpPr>
            <p:spPr>
              <a:xfrm>
                <a:off x="5385190" y="3746956"/>
                <a:ext cx="787010"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400" b="0" i="1" smtClean="0">
                          <a:latin typeface="Cambria Math" charset="0"/>
                        </a:rPr>
                        <m:t>𝑃</m:t>
                      </m:r>
                      <m:r>
                        <a:rPr lang="en-US" sz="1400" b="0" i="1" smtClean="0">
                          <a:latin typeface="Cambria Math" charset="0"/>
                        </a:rPr>
                        <m:t>=3000</m:t>
                      </m:r>
                    </m:oMath>
                  </m:oMathPara>
                </a14:m>
                <a:endParaRPr lang="en-US" sz="1400" dirty="0"/>
              </a:p>
            </p:txBody>
          </p:sp>
        </mc:Choice>
        <mc:Fallback xmlns="">
          <p:sp>
            <p:nvSpPr>
              <p:cNvPr id="33" name="TextBox 32"/>
              <p:cNvSpPr txBox="1">
                <a:spLocks noRot="1" noChangeAspect="1" noMove="1" noResize="1" noEditPoints="1" noAdjustHandles="1" noChangeArrowheads="1" noChangeShapeType="1" noTextEdit="1"/>
              </p:cNvSpPr>
              <p:nvPr/>
            </p:nvSpPr>
            <p:spPr>
              <a:xfrm>
                <a:off x="5385190" y="3746956"/>
                <a:ext cx="787010" cy="215444"/>
              </a:xfrm>
              <a:prstGeom prst="rect">
                <a:avLst/>
              </a:prstGeom>
              <a:blipFill rotWithShape="0">
                <a:blip r:embed="rId11"/>
                <a:stretch>
                  <a:fillRect l="-4615" r="-4615" b="-571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5" name="Title 1"/>
              <p:cNvSpPr txBox="1">
                <a:spLocks/>
              </p:cNvSpPr>
              <p:nvPr/>
            </p:nvSpPr>
            <p:spPr>
              <a:xfrm>
                <a:off x="228600" y="228599"/>
                <a:ext cx="8686800" cy="133550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14:m>
                  <m:oMathPara xmlns:m="http://schemas.openxmlformats.org/officeDocument/2006/math">
                    <m:oMathParaPr>
                      <m:jc m:val="center"/>
                    </m:oMathParaPr>
                    <m:oMath xmlns:m="http://schemas.openxmlformats.org/officeDocument/2006/math">
                      <m:r>
                        <a:rPr lang="en-US" b="1" i="0" smtClean="0">
                          <a:latin typeface="Cambria Math" charset="0"/>
                        </a:rPr>
                        <m:t>𝐏𝐞𝐫𝐩𝐞𝐭𝐮𝐢𝐭𝐲</m:t>
                      </m:r>
                      <m:r>
                        <a:rPr lang="en-US" b="1" i="0" smtClean="0">
                          <a:latin typeface="Cambria Math" charset="0"/>
                        </a:rPr>
                        <m:t> </m:t>
                      </m:r>
                      <m:r>
                        <a:rPr lang="en-US" b="1" i="0" smtClean="0">
                          <a:latin typeface="Cambria Math" charset="0"/>
                        </a:rPr>
                        <m:t>𝐄𝐱𝐚𝐦𝐩𝐥𝐞</m:t>
                      </m:r>
                    </m:oMath>
                  </m:oMathPara>
                </a14:m>
                <a:endParaRPr lang="en-US" b="1" dirty="0">
                  <a:latin typeface="Bold sand ms"/>
                </a:endParaRPr>
              </a:p>
            </p:txBody>
          </p:sp>
        </mc:Choice>
        <mc:Fallback xmlns="">
          <p:sp>
            <p:nvSpPr>
              <p:cNvPr id="35" name="Title 1"/>
              <p:cNvSpPr txBox="1">
                <a:spLocks noRot="1" noChangeAspect="1" noMove="1" noResize="1" noEditPoints="1" noAdjustHandles="1" noChangeArrowheads="1" noChangeShapeType="1" noTextEdit="1"/>
              </p:cNvSpPr>
              <p:nvPr/>
            </p:nvSpPr>
            <p:spPr>
              <a:xfrm>
                <a:off x="228600" y="228599"/>
                <a:ext cx="8686800" cy="1335507"/>
              </a:xfrm>
              <a:prstGeom prst="rect">
                <a:avLst/>
              </a:prstGeom>
              <a:blipFill rotWithShape="0">
                <a:blip r:embed="rId10"/>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377531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1933385" y="6477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endParaRPr lang="en-US" b="1" dirty="0">
              <a:latin typeface="Bold sand ms"/>
            </a:endParaRPr>
          </a:p>
        </p:txBody>
      </p:sp>
      <p:sp>
        <p:nvSpPr>
          <p:cNvPr id="17" name="Content Placeholder 2"/>
          <p:cNvSpPr txBox="1">
            <a:spLocks/>
          </p:cNvSpPr>
          <p:nvPr/>
        </p:nvSpPr>
        <p:spPr>
          <a:xfrm>
            <a:off x="278920" y="1494000"/>
            <a:ext cx="8179280" cy="497853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7800" indent="0">
              <a:spcBef>
                <a:spcPts val="700"/>
              </a:spcBef>
              <a:buClr>
                <a:schemeClr val="accent1"/>
              </a:buClr>
              <a:buNone/>
            </a:pPr>
            <a:endParaRPr lang="en-GB" sz="2000" dirty="0">
              <a:solidFill>
                <a:schemeClr val="tx1"/>
              </a:solidFill>
              <a:latin typeface="Bold sand ms"/>
            </a:endParaRPr>
          </a:p>
          <a:p>
            <a:pPr marL="177800" indent="0">
              <a:spcBef>
                <a:spcPts val="700"/>
              </a:spcBef>
              <a:buNone/>
            </a:pPr>
            <a:endParaRPr lang="en-US" sz="1800" dirty="0">
              <a:solidFill>
                <a:schemeClr val="tx1"/>
              </a:solidFill>
              <a:latin typeface="Bold sand ms"/>
            </a:endParaRPr>
          </a:p>
          <a:p>
            <a:pPr indent="-165100">
              <a:spcBef>
                <a:spcPts val="900"/>
              </a:spcBef>
            </a:pPr>
            <a:endParaRPr lang="en-US" sz="1800" dirty="0">
              <a:solidFill>
                <a:schemeClr val="tx1"/>
              </a:solidFill>
              <a:latin typeface="Bold sand ms"/>
            </a:endParaRPr>
          </a:p>
          <a:p>
            <a:pPr marL="0" indent="0">
              <a:buFont typeface="Arial" pitchFamily="34" charset="0"/>
              <a:buNone/>
            </a:pPr>
            <a:endParaRPr lang="en-US" sz="1800" dirty="0">
              <a:solidFill>
                <a:schemeClr val="tx1"/>
              </a:solidFill>
              <a:latin typeface="Bold sand ms"/>
            </a:endParaRPr>
          </a:p>
        </p:txBody>
      </p:sp>
      <p:sp>
        <p:nvSpPr>
          <p:cNvPr id="59" name="Rectangle 58">
            <a:extLst>
              <a:ext uri="{FF2B5EF4-FFF2-40B4-BE49-F238E27FC236}">
                <a16:creationId xmlns:a16="http://schemas.microsoft.com/office/drawing/2014/main" id="{DF93A1A4-453B-4452-859D-4C99C2310F6C}"/>
              </a:ext>
            </a:extLst>
          </p:cNvPr>
          <p:cNvSpPr/>
          <p:nvPr/>
        </p:nvSpPr>
        <p:spPr>
          <a:xfrm>
            <a:off x="1814439" y="10930722"/>
            <a:ext cx="1251853"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0" name="Rectangle 59">
            <a:extLst>
              <a:ext uri="{FF2B5EF4-FFF2-40B4-BE49-F238E27FC236}">
                <a16:creationId xmlns:a16="http://schemas.microsoft.com/office/drawing/2014/main" id="{819BB08B-5F96-4DDA-BA75-201C89303D84}"/>
              </a:ext>
            </a:extLst>
          </p:cNvPr>
          <p:cNvSpPr/>
          <p:nvPr/>
        </p:nvSpPr>
        <p:spPr>
          <a:xfrm>
            <a:off x="1460020" y="9973442"/>
            <a:ext cx="3937580"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1" name="TextBox 60">
            <a:extLst>
              <a:ext uri="{FF2B5EF4-FFF2-40B4-BE49-F238E27FC236}">
                <a16:creationId xmlns:a16="http://schemas.microsoft.com/office/drawing/2014/main" id="{98ABDF80-1850-455A-BF66-D52A82E57567}"/>
              </a:ext>
            </a:extLst>
          </p:cNvPr>
          <p:cNvSpPr txBox="1"/>
          <p:nvPr/>
        </p:nvSpPr>
        <p:spPr>
          <a:xfrm>
            <a:off x="2590800" y="8683939"/>
            <a:ext cx="3352800" cy="369332"/>
          </a:xfrm>
          <a:prstGeom prst="rect">
            <a:avLst/>
          </a:prstGeom>
          <a:noFill/>
        </p:spPr>
        <p:txBody>
          <a:bodyPr wrap="square" rtlCol="0">
            <a:spAutoFit/>
          </a:bodyPr>
          <a:lstStyle/>
          <a:p>
            <a:endParaRPr lang="en-GB" dirty="0"/>
          </a:p>
        </p:txBody>
      </p:sp>
      <p:sp>
        <p:nvSpPr>
          <p:cNvPr id="62" name="TextBox 61">
            <a:extLst>
              <a:ext uri="{FF2B5EF4-FFF2-40B4-BE49-F238E27FC236}">
                <a16:creationId xmlns:a16="http://schemas.microsoft.com/office/drawing/2014/main" id="{7798F9B3-9C59-44E7-91C0-4F3B3ED4B2AE}"/>
              </a:ext>
            </a:extLst>
          </p:cNvPr>
          <p:cNvSpPr txBox="1"/>
          <p:nvPr/>
        </p:nvSpPr>
        <p:spPr>
          <a:xfrm>
            <a:off x="1561359" y="10052286"/>
            <a:ext cx="65" cy="276999"/>
          </a:xfrm>
          <a:prstGeom prst="rect">
            <a:avLst/>
          </a:prstGeom>
          <a:noFill/>
        </p:spPr>
        <p:txBody>
          <a:bodyPr wrap="none" lIns="0" tIns="0" rIns="0" bIns="0" rtlCol="0">
            <a:spAutoFit/>
          </a:bodyPr>
          <a:lstStyle/>
          <a:p>
            <a:endParaRPr lang="en-GB" i="1" dirty="0">
              <a:solidFill>
                <a:srgbClr val="535353"/>
              </a:solidFill>
            </a:endParaRPr>
          </a:p>
        </p:txBody>
      </p:sp>
      <p:sp>
        <p:nvSpPr>
          <p:cNvPr id="63" name="Rectangle 62">
            <a:extLst>
              <a:ext uri="{FF2B5EF4-FFF2-40B4-BE49-F238E27FC236}">
                <a16:creationId xmlns:a16="http://schemas.microsoft.com/office/drawing/2014/main" id="{4541FB8C-C120-43F9-98E2-7F1A3CA511CE}"/>
              </a:ext>
            </a:extLst>
          </p:cNvPr>
          <p:cNvSpPr/>
          <p:nvPr/>
        </p:nvSpPr>
        <p:spPr>
          <a:xfrm>
            <a:off x="621819" y="9591136"/>
            <a:ext cx="5626768" cy="369332"/>
          </a:xfrm>
          <a:prstGeom prst="rect">
            <a:avLst/>
          </a:prstGeom>
        </p:spPr>
        <p:txBody>
          <a:bodyPr wrap="square">
            <a:spAutoFit/>
          </a:bodyPr>
          <a:lstStyle/>
          <a:p>
            <a:endParaRPr lang="en-GB" dirty="0">
              <a:solidFill>
                <a:srgbClr val="535353"/>
              </a:solidFill>
            </a:endParaRPr>
          </a:p>
        </p:txBody>
      </p:sp>
      <p:sp>
        <p:nvSpPr>
          <p:cNvPr id="64" name="Rectangle 63">
            <a:extLst>
              <a:ext uri="{FF2B5EF4-FFF2-40B4-BE49-F238E27FC236}">
                <a16:creationId xmlns:a16="http://schemas.microsoft.com/office/drawing/2014/main" id="{0F4D1327-31DB-4D84-A3C5-727DA082BF40}"/>
              </a:ext>
            </a:extLst>
          </p:cNvPr>
          <p:cNvSpPr/>
          <p:nvPr/>
        </p:nvSpPr>
        <p:spPr>
          <a:xfrm>
            <a:off x="5365990" y="10048336"/>
            <a:ext cx="5626768" cy="369332"/>
          </a:xfrm>
          <a:prstGeom prst="rect">
            <a:avLst/>
          </a:prstGeom>
        </p:spPr>
        <p:txBody>
          <a:bodyPr wrap="square">
            <a:spAutoFit/>
          </a:bodyPr>
          <a:lstStyle/>
          <a:p>
            <a:endParaRPr lang="en-GB" dirty="0">
              <a:solidFill>
                <a:srgbClr val="535353"/>
              </a:solidFill>
            </a:endParaRPr>
          </a:p>
        </p:txBody>
      </p:sp>
      <p:sp>
        <p:nvSpPr>
          <p:cNvPr id="65" name="Rectangle 64">
            <a:extLst>
              <a:ext uri="{FF2B5EF4-FFF2-40B4-BE49-F238E27FC236}">
                <a16:creationId xmlns:a16="http://schemas.microsoft.com/office/drawing/2014/main" id="{28406D90-0A90-4051-953D-ECD41607891B}"/>
              </a:ext>
            </a:extLst>
          </p:cNvPr>
          <p:cNvSpPr/>
          <p:nvPr/>
        </p:nvSpPr>
        <p:spPr>
          <a:xfrm>
            <a:off x="1841020" y="10968913"/>
            <a:ext cx="184731" cy="369332"/>
          </a:xfrm>
          <a:prstGeom prst="rect">
            <a:avLst/>
          </a:prstGeom>
        </p:spPr>
        <p:txBody>
          <a:bodyPr wrap="none">
            <a:spAutoFit/>
          </a:bodyPr>
          <a:lstStyle/>
          <a:p>
            <a:endParaRPr lang="en-GB" dirty="0">
              <a:solidFill>
                <a:srgbClr val="535353"/>
              </a:solidFill>
            </a:endParaRPr>
          </a:p>
        </p:txBody>
      </p:sp>
      <p:sp>
        <p:nvSpPr>
          <p:cNvPr id="66" name="Rectangle 65">
            <a:extLst>
              <a:ext uri="{FF2B5EF4-FFF2-40B4-BE49-F238E27FC236}">
                <a16:creationId xmlns:a16="http://schemas.microsoft.com/office/drawing/2014/main" id="{14F2B954-B7A3-4248-96D8-F8C658A21D22}"/>
              </a:ext>
            </a:extLst>
          </p:cNvPr>
          <p:cNvSpPr/>
          <p:nvPr/>
        </p:nvSpPr>
        <p:spPr>
          <a:xfrm>
            <a:off x="650290" y="10497581"/>
            <a:ext cx="5626768" cy="369332"/>
          </a:xfrm>
          <a:prstGeom prst="rect">
            <a:avLst/>
          </a:prstGeom>
        </p:spPr>
        <p:txBody>
          <a:bodyPr wrap="square">
            <a:spAutoFit/>
          </a:bodyPr>
          <a:lstStyle/>
          <a:p>
            <a:endParaRPr lang="en-GB" dirty="0">
              <a:solidFill>
                <a:srgbClr val="535353"/>
              </a:solidFill>
            </a:endParaRPr>
          </a:p>
        </p:txBody>
      </p:sp>
      <p:sp>
        <p:nvSpPr>
          <p:cNvPr id="34" name="Content Placeholder 2"/>
          <p:cNvSpPr txBox="1">
            <a:spLocks/>
          </p:cNvSpPr>
          <p:nvPr/>
        </p:nvSpPr>
        <p:spPr>
          <a:xfrm>
            <a:off x="457200" y="1494000"/>
            <a:ext cx="80010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27013" indent="0">
              <a:spcBef>
                <a:spcPts val="700"/>
              </a:spcBef>
              <a:buClr>
                <a:schemeClr val="accent1"/>
              </a:buClr>
              <a:buNone/>
            </a:pPr>
            <a:r>
              <a:rPr lang="en-US" sz="2200" dirty="0">
                <a:latin typeface="Bold sand ms"/>
              </a:rPr>
              <a:t>Sherry has 100,000 with which to fund a scholarship to the Naval Academy.  The first scholarship payment, to be made one year from now, is 3000.  Subsequent annual scholarship payments are to increase by 100 each year into perpetuity.  Determine the minimum annual effective interest rate at which the money is invested such that there will be sufficient funds to pay the scholarship payments.</a:t>
            </a:r>
            <a:endParaRPr lang="en-US" sz="2000" dirty="0">
              <a:solidFill>
                <a:schemeClr val="tx1"/>
              </a:solidFill>
              <a:latin typeface="Bold sand ms"/>
            </a:endParaRPr>
          </a:p>
          <a:p>
            <a:pPr indent="-165100">
              <a:spcBef>
                <a:spcPts val="900"/>
              </a:spcBef>
            </a:pPr>
            <a:endParaRPr lang="en-US" sz="2000" dirty="0">
              <a:solidFill>
                <a:schemeClr val="tx1"/>
              </a:solidFill>
              <a:latin typeface="Bold sand ms"/>
            </a:endParaRPr>
          </a:p>
          <a:p>
            <a:pPr marL="0" indent="0">
              <a:buFont typeface="Arial" pitchFamily="34" charset="0"/>
              <a:buNone/>
            </a:pPr>
            <a:endParaRPr lang="en-US" sz="2000" dirty="0">
              <a:solidFill>
                <a:schemeClr val="tx1"/>
              </a:solidFill>
              <a:latin typeface="Bold sand ms"/>
            </a:endParaRPr>
          </a:p>
        </p:txBody>
      </p:sp>
      <p:cxnSp>
        <p:nvCxnSpPr>
          <p:cNvPr id="14" name="Straight Connector 13">
            <a:extLst>
              <a:ext uri="{FF2B5EF4-FFF2-40B4-BE49-F238E27FC236}">
                <a16:creationId xmlns:a16="http://schemas.microsoft.com/office/drawing/2014/main" id="{469A79B9-038C-4A97-AA38-183D1B300CEB}"/>
              </a:ext>
            </a:extLst>
          </p:cNvPr>
          <p:cNvCxnSpPr>
            <a:cxnSpLocks/>
          </p:cNvCxnSpPr>
          <p:nvPr/>
        </p:nvCxnSpPr>
        <p:spPr>
          <a:xfrm>
            <a:off x="762000" y="4648200"/>
            <a:ext cx="7223760" cy="0"/>
          </a:xfrm>
          <a:prstGeom prst="line">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91318090-A997-42B1-A120-90D915B98A75}"/>
              </a:ext>
            </a:extLst>
          </p:cNvPr>
          <p:cNvCxnSpPr>
            <a:cxnSpLocks/>
          </p:cNvCxnSpPr>
          <p:nvPr/>
        </p:nvCxnSpPr>
        <p:spPr>
          <a:xfrm flipV="1">
            <a:off x="33528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9" name="Rectangle 18">
                <a:extLst>
                  <a:ext uri="{FF2B5EF4-FFF2-40B4-BE49-F238E27FC236}">
                    <a16:creationId xmlns:a16="http://schemas.microsoft.com/office/drawing/2014/main" id="{FE42652E-BE71-4EF0-9C81-30E23EE897D6}"/>
                  </a:ext>
                </a:extLst>
              </p:cNvPr>
              <p:cNvSpPr/>
              <p:nvPr/>
            </p:nvSpPr>
            <p:spPr>
              <a:xfrm>
                <a:off x="2983274" y="4050268"/>
                <a:ext cx="750526"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3100</m:t>
                      </m:r>
                    </m:oMath>
                  </m:oMathPara>
                </a14:m>
                <a:endParaRPr lang="en-US" dirty="0">
                  <a:solidFill>
                    <a:schemeClr val="bg1"/>
                  </a:solidFill>
                </a:endParaRPr>
              </a:p>
            </p:txBody>
          </p:sp>
        </mc:Choice>
        <mc:Fallback xmlns="">
          <p:sp>
            <p:nvSpPr>
              <p:cNvPr id="19" name="Rectangle 18">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2983274" y="4050268"/>
                <a:ext cx="750526" cy="369332"/>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Rectangle 19">
                <a:extLst>
                  <a:ext uri="{FF2B5EF4-FFF2-40B4-BE49-F238E27FC236}">
                    <a16:creationId xmlns:a16="http://schemas.microsoft.com/office/drawing/2014/main" id="{FE42652E-BE71-4EF0-9C81-30E23EE897D6}"/>
                  </a:ext>
                </a:extLst>
              </p:cNvPr>
              <p:cNvSpPr/>
              <p:nvPr/>
            </p:nvSpPr>
            <p:spPr>
              <a:xfrm>
                <a:off x="1981200" y="4050268"/>
                <a:ext cx="750526"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3000</m:t>
                      </m:r>
                    </m:oMath>
                  </m:oMathPara>
                </a14:m>
                <a:endParaRPr lang="en-US" dirty="0">
                  <a:solidFill>
                    <a:schemeClr val="bg1"/>
                  </a:solidFill>
                </a:endParaRPr>
              </a:p>
            </p:txBody>
          </p:sp>
        </mc:Choice>
        <mc:Fallback xmlns="">
          <p:sp>
            <p:nvSpPr>
              <p:cNvPr id="20" name="Rectangle 19">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1981200" y="4050268"/>
                <a:ext cx="750526" cy="369332"/>
              </a:xfrm>
              <a:prstGeom prst="rect">
                <a:avLst/>
              </a:prstGeom>
              <a:blipFill rotWithShape="0">
                <a:blip r:embed="rId4"/>
                <a:stretch>
                  <a:fillRect/>
                </a:stretch>
              </a:blipFill>
            </p:spPr>
            <p:txBody>
              <a:bodyPr/>
              <a:lstStyle/>
              <a:p>
                <a:r>
                  <a:rPr lang="en-US">
                    <a:noFill/>
                  </a:rPr>
                  <a:t> </a:t>
                </a:r>
              </a:p>
            </p:txBody>
          </p:sp>
        </mc:Fallback>
      </mc:AlternateContent>
      <p:cxnSp>
        <p:nvCxnSpPr>
          <p:cNvPr id="21" name="Straight Connector 20">
            <a:extLst>
              <a:ext uri="{FF2B5EF4-FFF2-40B4-BE49-F238E27FC236}">
                <a16:creationId xmlns:a16="http://schemas.microsoft.com/office/drawing/2014/main" id="{91318090-A997-42B1-A120-90D915B98A75}"/>
              </a:ext>
            </a:extLst>
          </p:cNvPr>
          <p:cNvCxnSpPr>
            <a:cxnSpLocks/>
          </p:cNvCxnSpPr>
          <p:nvPr/>
        </p:nvCxnSpPr>
        <p:spPr>
          <a:xfrm flipV="1">
            <a:off x="23622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4" name="TextBox 23"/>
              <p:cNvSpPr txBox="1"/>
              <p:nvPr/>
            </p:nvSpPr>
            <p:spPr>
              <a:xfrm>
                <a:off x="4953000" y="4066401"/>
                <a:ext cx="2500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charset="0"/>
                          <a:ea typeface="Cambria Math" charset="0"/>
                          <a:cs typeface="Cambria Math" charset="0"/>
                        </a:rPr>
                        <m:t>⋯</m:t>
                      </m:r>
                    </m:oMath>
                  </m:oMathPara>
                </a14:m>
                <a:endParaRPr lang="en-US" dirty="0"/>
              </a:p>
            </p:txBody>
          </p:sp>
        </mc:Choice>
        <mc:Fallback xmlns="">
          <p:sp>
            <p:nvSpPr>
              <p:cNvPr id="24" name="TextBox 23"/>
              <p:cNvSpPr txBox="1">
                <a:spLocks noRot="1" noChangeAspect="1" noMove="1" noResize="1" noEditPoints="1" noAdjustHandles="1" noChangeArrowheads="1" noChangeShapeType="1" noTextEdit="1"/>
              </p:cNvSpPr>
              <p:nvPr/>
            </p:nvSpPr>
            <p:spPr>
              <a:xfrm>
                <a:off x="4953000" y="4066401"/>
                <a:ext cx="250068" cy="276999"/>
              </a:xfrm>
              <a:prstGeom prst="rect">
                <a:avLst/>
              </a:prstGeom>
              <a:blipFill rotWithShape="0">
                <a:blip r:embed="rId5"/>
                <a:stretch>
                  <a:fillRect l="-7317" r="-487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p:cNvSpPr txBox="1"/>
              <p:nvPr/>
            </p:nvSpPr>
            <p:spPr>
              <a:xfrm>
                <a:off x="4953000" y="4599801"/>
                <a:ext cx="2500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charset="0"/>
                          <a:ea typeface="Cambria Math" charset="0"/>
                          <a:cs typeface="Cambria Math" charset="0"/>
                        </a:rPr>
                        <m:t>⋯</m:t>
                      </m:r>
                    </m:oMath>
                  </m:oMathPara>
                </a14:m>
                <a:endParaRPr lang="en-US" dirty="0"/>
              </a:p>
            </p:txBody>
          </p:sp>
        </mc:Choice>
        <mc:Fallback xmlns="">
          <p:sp>
            <p:nvSpPr>
              <p:cNvPr id="25" name="TextBox 24"/>
              <p:cNvSpPr txBox="1">
                <a:spLocks noRot="1" noChangeAspect="1" noMove="1" noResize="1" noEditPoints="1" noAdjustHandles="1" noChangeArrowheads="1" noChangeShapeType="1" noTextEdit="1"/>
              </p:cNvSpPr>
              <p:nvPr/>
            </p:nvSpPr>
            <p:spPr>
              <a:xfrm>
                <a:off x="4953000" y="4599801"/>
                <a:ext cx="250068" cy="276999"/>
              </a:xfrm>
              <a:prstGeom prst="rect">
                <a:avLst/>
              </a:prstGeom>
              <a:blipFill rotWithShape="0">
                <a:blip r:embed="rId6"/>
                <a:stretch>
                  <a:fillRect l="-7317" r="-4878"/>
                </a:stretch>
              </a:blipFill>
            </p:spPr>
            <p:txBody>
              <a:bodyPr/>
              <a:lstStyle/>
              <a:p>
                <a:r>
                  <a:rPr lang="en-US">
                    <a:noFill/>
                  </a:rPr>
                  <a:t> </a:t>
                </a:r>
              </a:p>
            </p:txBody>
          </p:sp>
        </mc:Fallback>
      </mc:AlternateContent>
      <p:cxnSp>
        <p:nvCxnSpPr>
          <p:cNvPr id="28" name="Straight Connector 27"/>
          <p:cNvCxnSpPr>
            <a:cxnSpLocks/>
          </p:cNvCxnSpPr>
          <p:nvPr/>
        </p:nvCxnSpPr>
        <p:spPr>
          <a:xfrm>
            <a:off x="1371600" y="4876800"/>
            <a:ext cx="0" cy="457200"/>
          </a:xfrm>
          <a:prstGeom prst="line">
            <a:avLst/>
          </a:prstGeom>
          <a:ln w="25400">
            <a:solidFill>
              <a:schemeClr val="accent1"/>
            </a:solidFill>
            <a:head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9" name="TextBox 28"/>
              <p:cNvSpPr txBox="1"/>
              <p:nvPr/>
            </p:nvSpPr>
            <p:spPr>
              <a:xfrm>
                <a:off x="1167512" y="5334000"/>
                <a:ext cx="1575688"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charset="0"/>
                        </a:rPr>
                        <m:t>𝑃𝑉</m:t>
                      </m:r>
                      <m:r>
                        <a:rPr lang="en-US" sz="2000" b="0" i="1" smtClean="0">
                          <a:latin typeface="Cambria Math" charset="0"/>
                        </a:rPr>
                        <m:t>=100000</m:t>
                      </m:r>
                    </m:oMath>
                  </m:oMathPara>
                </a14:m>
                <a:endParaRPr lang="en-US" sz="2000" dirty="0"/>
              </a:p>
            </p:txBody>
          </p:sp>
        </mc:Choice>
        <mc:Fallback xmlns="">
          <p:sp>
            <p:nvSpPr>
              <p:cNvPr id="29" name="TextBox 28"/>
              <p:cNvSpPr txBox="1">
                <a:spLocks noRot="1" noChangeAspect="1" noMove="1" noResize="1" noEditPoints="1" noAdjustHandles="1" noChangeArrowheads="1" noChangeShapeType="1" noTextEdit="1"/>
              </p:cNvSpPr>
              <p:nvPr/>
            </p:nvSpPr>
            <p:spPr>
              <a:xfrm>
                <a:off x="1167512" y="5334000"/>
                <a:ext cx="1575688" cy="307777"/>
              </a:xfrm>
              <a:prstGeom prst="rect">
                <a:avLst/>
              </a:prstGeom>
              <a:blipFill rotWithShape="0">
                <a:blip r:embed="rId7"/>
                <a:stretch>
                  <a:fillRect l="-3488" r="-3101"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Rectangle 25">
                <a:extLst>
                  <a:ext uri="{FF2B5EF4-FFF2-40B4-BE49-F238E27FC236}">
                    <a16:creationId xmlns:a16="http://schemas.microsoft.com/office/drawing/2014/main" id="{FE42652E-BE71-4EF0-9C81-30E23EE897D6}"/>
                  </a:ext>
                </a:extLst>
              </p:cNvPr>
              <p:cNvSpPr/>
              <p:nvPr/>
            </p:nvSpPr>
            <p:spPr>
              <a:xfrm>
                <a:off x="3973875" y="4050268"/>
                <a:ext cx="750525"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3200</m:t>
                      </m:r>
                    </m:oMath>
                  </m:oMathPara>
                </a14:m>
                <a:endParaRPr lang="en-US" dirty="0">
                  <a:solidFill>
                    <a:schemeClr val="bg1"/>
                  </a:solidFill>
                </a:endParaRPr>
              </a:p>
            </p:txBody>
          </p:sp>
        </mc:Choice>
        <mc:Fallback xmlns="">
          <p:sp>
            <p:nvSpPr>
              <p:cNvPr id="26" name="Rectangle 25">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3973875" y="4050268"/>
                <a:ext cx="750525" cy="369332"/>
              </a:xfrm>
              <a:prstGeom prst="rect">
                <a:avLst/>
              </a:prstGeom>
              <a:blipFill rotWithShape="0">
                <a:blip r:embed="rId9"/>
                <a:stretch>
                  <a:fillRect/>
                </a:stretch>
              </a:blipFill>
            </p:spPr>
            <p:txBody>
              <a:bodyPr/>
              <a:lstStyle/>
              <a:p>
                <a:r>
                  <a:rPr lang="en-US">
                    <a:noFill/>
                  </a:rPr>
                  <a:t> </a:t>
                </a:r>
              </a:p>
            </p:txBody>
          </p:sp>
        </mc:Fallback>
      </mc:AlternateContent>
      <p:cxnSp>
        <p:nvCxnSpPr>
          <p:cNvPr id="31" name="Straight Connector 30">
            <a:extLst>
              <a:ext uri="{FF2B5EF4-FFF2-40B4-BE49-F238E27FC236}">
                <a16:creationId xmlns:a16="http://schemas.microsoft.com/office/drawing/2014/main" id="{91318090-A997-42B1-A120-90D915B98A75}"/>
              </a:ext>
            </a:extLst>
          </p:cNvPr>
          <p:cNvCxnSpPr>
            <a:cxnSpLocks/>
          </p:cNvCxnSpPr>
          <p:nvPr/>
        </p:nvCxnSpPr>
        <p:spPr>
          <a:xfrm flipV="1">
            <a:off x="4343400" y="4495800"/>
            <a:ext cx="0" cy="365760"/>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91318090-A997-42B1-A120-90D915B98A75}"/>
              </a:ext>
            </a:extLst>
          </p:cNvPr>
          <p:cNvCxnSpPr>
            <a:cxnSpLocks/>
          </p:cNvCxnSpPr>
          <p:nvPr/>
        </p:nvCxnSpPr>
        <p:spPr>
          <a:xfrm flipV="1">
            <a:off x="13716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7" name="TextBox 26"/>
              <p:cNvSpPr txBox="1"/>
              <p:nvPr/>
            </p:nvSpPr>
            <p:spPr>
              <a:xfrm>
                <a:off x="2788920" y="5166360"/>
                <a:ext cx="1007199" cy="57817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charset="0"/>
                        </a:rPr>
                        <m:t>=</m:t>
                      </m:r>
                      <m:f>
                        <m:fPr>
                          <m:ctrlPr>
                            <a:rPr lang="mr-IN" sz="2000" b="0" i="1" smtClean="0">
                              <a:latin typeface="Cambria Math" panose="02040503050406030204" pitchFamily="18" charset="0"/>
                            </a:rPr>
                          </m:ctrlPr>
                        </m:fPr>
                        <m:num>
                          <m:r>
                            <a:rPr lang="en-US" sz="2000" b="0" i="1" smtClean="0">
                              <a:latin typeface="Cambria Math" charset="0"/>
                            </a:rPr>
                            <m:t>𝑃</m:t>
                          </m:r>
                        </m:num>
                        <m:den>
                          <m:r>
                            <a:rPr lang="en-US" sz="2000" b="0" i="1" smtClean="0">
                              <a:latin typeface="Cambria Math" charset="0"/>
                            </a:rPr>
                            <m:t>𝑖</m:t>
                          </m:r>
                        </m:den>
                      </m:f>
                      <m:r>
                        <a:rPr lang="en-US" sz="2000" b="0" i="1" smtClean="0">
                          <a:latin typeface="Cambria Math" charset="0"/>
                        </a:rPr>
                        <m:t>+</m:t>
                      </m:r>
                      <m:f>
                        <m:fPr>
                          <m:ctrlPr>
                            <a:rPr lang="mr-IN" sz="2000" b="0" i="1" smtClean="0">
                              <a:latin typeface="Cambria Math" panose="02040503050406030204" pitchFamily="18" charset="0"/>
                            </a:rPr>
                          </m:ctrlPr>
                        </m:fPr>
                        <m:num>
                          <m:r>
                            <a:rPr lang="en-US" sz="2000" b="0" i="1" smtClean="0">
                              <a:latin typeface="Cambria Math" charset="0"/>
                            </a:rPr>
                            <m:t>𝑄</m:t>
                          </m:r>
                        </m:num>
                        <m:den>
                          <m:sSup>
                            <m:sSupPr>
                              <m:ctrlPr>
                                <a:rPr lang="mr-IN" sz="2000" b="0" i="1" smtClean="0">
                                  <a:latin typeface="Cambria Math" panose="02040503050406030204" pitchFamily="18" charset="0"/>
                                </a:rPr>
                              </m:ctrlPr>
                            </m:sSupPr>
                            <m:e>
                              <m:r>
                                <a:rPr lang="en-US" sz="2000" b="0" i="1" smtClean="0">
                                  <a:latin typeface="Cambria Math" charset="0"/>
                                </a:rPr>
                                <m:t>𝑖</m:t>
                              </m:r>
                            </m:e>
                            <m:sup>
                              <m:r>
                                <a:rPr lang="en-US" sz="2000" b="0" i="1" smtClean="0">
                                  <a:latin typeface="Cambria Math" charset="0"/>
                                </a:rPr>
                                <m:t>2</m:t>
                              </m:r>
                            </m:sup>
                          </m:sSup>
                        </m:den>
                      </m:f>
                    </m:oMath>
                  </m:oMathPara>
                </a14:m>
                <a:endParaRPr lang="en-US" sz="2000" dirty="0"/>
              </a:p>
            </p:txBody>
          </p:sp>
        </mc:Choice>
        <mc:Fallback xmlns="">
          <p:sp>
            <p:nvSpPr>
              <p:cNvPr id="27" name="TextBox 26"/>
              <p:cNvSpPr txBox="1">
                <a:spLocks noRot="1" noChangeAspect="1" noMove="1" noResize="1" noEditPoints="1" noAdjustHandles="1" noChangeArrowheads="1" noChangeShapeType="1" noTextEdit="1"/>
              </p:cNvSpPr>
              <p:nvPr/>
            </p:nvSpPr>
            <p:spPr>
              <a:xfrm>
                <a:off x="2788920" y="5166360"/>
                <a:ext cx="1007199" cy="578172"/>
              </a:xfrm>
              <a:prstGeom prst="rect">
                <a:avLst/>
              </a:prstGeom>
              <a:blipFill rotWithShape="0">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p:cNvSpPr txBox="1"/>
              <p:nvPr/>
            </p:nvSpPr>
            <p:spPr>
              <a:xfrm>
                <a:off x="5385190" y="3746956"/>
                <a:ext cx="787010"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400" b="0" i="1" smtClean="0">
                          <a:latin typeface="Cambria Math" charset="0"/>
                        </a:rPr>
                        <m:t>𝑃</m:t>
                      </m:r>
                      <m:r>
                        <a:rPr lang="en-US" sz="1400" b="0" i="1" smtClean="0">
                          <a:latin typeface="Cambria Math" charset="0"/>
                        </a:rPr>
                        <m:t>=3000</m:t>
                      </m:r>
                    </m:oMath>
                  </m:oMathPara>
                </a14:m>
                <a:endParaRPr lang="en-US" sz="1400" dirty="0"/>
              </a:p>
            </p:txBody>
          </p:sp>
        </mc:Choice>
        <mc:Fallback xmlns="">
          <p:sp>
            <p:nvSpPr>
              <p:cNvPr id="33" name="TextBox 32"/>
              <p:cNvSpPr txBox="1">
                <a:spLocks noRot="1" noChangeAspect="1" noMove="1" noResize="1" noEditPoints="1" noAdjustHandles="1" noChangeArrowheads="1" noChangeShapeType="1" noTextEdit="1"/>
              </p:cNvSpPr>
              <p:nvPr/>
            </p:nvSpPr>
            <p:spPr>
              <a:xfrm>
                <a:off x="5385190" y="3746956"/>
                <a:ext cx="787010" cy="215444"/>
              </a:xfrm>
              <a:prstGeom prst="rect">
                <a:avLst/>
              </a:prstGeom>
              <a:blipFill rotWithShape="0">
                <a:blip r:embed="rId11"/>
                <a:stretch>
                  <a:fillRect l="-4615" r="-4615" b="-571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5" name="TextBox 34"/>
              <p:cNvSpPr txBox="1"/>
              <p:nvPr/>
            </p:nvSpPr>
            <p:spPr>
              <a:xfrm>
                <a:off x="5410200" y="4038600"/>
                <a:ext cx="699742"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400" b="0" i="1" smtClean="0">
                          <a:latin typeface="Cambria Math" charset="0"/>
                        </a:rPr>
                        <m:t>𝑄</m:t>
                      </m:r>
                      <m:r>
                        <a:rPr lang="en-US" sz="1400" b="0" i="1" smtClean="0">
                          <a:latin typeface="Cambria Math" charset="0"/>
                        </a:rPr>
                        <m:t>=100</m:t>
                      </m:r>
                    </m:oMath>
                  </m:oMathPara>
                </a14:m>
                <a:endParaRPr lang="en-US" sz="1400" dirty="0"/>
              </a:p>
            </p:txBody>
          </p:sp>
        </mc:Choice>
        <mc:Fallback xmlns="">
          <p:sp>
            <p:nvSpPr>
              <p:cNvPr id="35" name="TextBox 34"/>
              <p:cNvSpPr txBox="1">
                <a:spLocks noRot="1" noChangeAspect="1" noMove="1" noResize="1" noEditPoints="1" noAdjustHandles="1" noChangeArrowheads="1" noChangeShapeType="1" noTextEdit="1"/>
              </p:cNvSpPr>
              <p:nvPr/>
            </p:nvSpPr>
            <p:spPr>
              <a:xfrm>
                <a:off x="5410200" y="4038600"/>
                <a:ext cx="699742" cy="215444"/>
              </a:xfrm>
              <a:prstGeom prst="rect">
                <a:avLst/>
              </a:prstGeom>
              <a:blipFill rotWithShape="0">
                <a:blip r:embed="rId12"/>
                <a:stretch>
                  <a:fillRect l="-7895" r="-5263" b="-2571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Title 1"/>
              <p:cNvSpPr txBox="1">
                <a:spLocks/>
              </p:cNvSpPr>
              <p:nvPr/>
            </p:nvSpPr>
            <p:spPr>
              <a:xfrm>
                <a:off x="228600" y="228599"/>
                <a:ext cx="8686800" cy="133550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14:m>
                  <m:oMathPara xmlns:m="http://schemas.openxmlformats.org/officeDocument/2006/math">
                    <m:oMathParaPr>
                      <m:jc m:val="center"/>
                    </m:oMathParaPr>
                    <m:oMath xmlns:m="http://schemas.openxmlformats.org/officeDocument/2006/math">
                      <m:r>
                        <a:rPr lang="en-US" b="1" i="0" smtClean="0">
                          <a:latin typeface="Cambria Math" charset="0"/>
                        </a:rPr>
                        <m:t>𝐏𝐞𝐫𝐩𝐞𝐭𝐮𝐢𝐭𝐲</m:t>
                      </m:r>
                      <m:r>
                        <a:rPr lang="en-US" b="1" i="0" smtClean="0">
                          <a:latin typeface="Cambria Math" charset="0"/>
                        </a:rPr>
                        <m:t> </m:t>
                      </m:r>
                      <m:r>
                        <a:rPr lang="en-US" b="1" i="0" smtClean="0">
                          <a:latin typeface="Cambria Math" charset="0"/>
                        </a:rPr>
                        <m:t>𝐄𝐱𝐚𝐦𝐩𝐥𝐞</m:t>
                      </m:r>
                    </m:oMath>
                  </m:oMathPara>
                </a14:m>
                <a:endParaRPr lang="en-US" b="1" dirty="0">
                  <a:latin typeface="Bold sand ms"/>
                </a:endParaRPr>
              </a:p>
            </p:txBody>
          </p:sp>
        </mc:Choice>
        <mc:Fallback xmlns="">
          <p:sp>
            <p:nvSpPr>
              <p:cNvPr id="36" name="Title 1"/>
              <p:cNvSpPr txBox="1">
                <a:spLocks noRot="1" noChangeAspect="1" noMove="1" noResize="1" noEditPoints="1" noAdjustHandles="1" noChangeArrowheads="1" noChangeShapeType="1" noTextEdit="1"/>
              </p:cNvSpPr>
              <p:nvPr/>
            </p:nvSpPr>
            <p:spPr>
              <a:xfrm>
                <a:off x="228600" y="228599"/>
                <a:ext cx="8686800" cy="1335507"/>
              </a:xfrm>
              <a:prstGeom prst="rect">
                <a:avLst/>
              </a:prstGeom>
              <a:blipFill rotWithShape="0">
                <a:blip r:embed="rId10"/>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730135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1933385" y="6477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endParaRPr lang="en-US" b="1" dirty="0">
              <a:latin typeface="Bold sand ms"/>
            </a:endParaRPr>
          </a:p>
        </p:txBody>
      </p:sp>
      <p:sp>
        <p:nvSpPr>
          <p:cNvPr id="17" name="Content Placeholder 2"/>
          <p:cNvSpPr txBox="1">
            <a:spLocks/>
          </p:cNvSpPr>
          <p:nvPr/>
        </p:nvSpPr>
        <p:spPr>
          <a:xfrm>
            <a:off x="278920" y="1494000"/>
            <a:ext cx="8179280" cy="497853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7800" indent="0">
              <a:spcBef>
                <a:spcPts val="700"/>
              </a:spcBef>
              <a:buClr>
                <a:schemeClr val="accent1"/>
              </a:buClr>
              <a:buNone/>
            </a:pPr>
            <a:endParaRPr lang="en-GB" sz="2000" dirty="0">
              <a:solidFill>
                <a:schemeClr val="tx1"/>
              </a:solidFill>
              <a:latin typeface="Bold sand ms"/>
            </a:endParaRPr>
          </a:p>
          <a:p>
            <a:pPr marL="177800" indent="0">
              <a:spcBef>
                <a:spcPts val="700"/>
              </a:spcBef>
              <a:buNone/>
            </a:pPr>
            <a:endParaRPr lang="en-US" sz="1800" dirty="0">
              <a:solidFill>
                <a:schemeClr val="tx1"/>
              </a:solidFill>
              <a:latin typeface="Bold sand ms"/>
            </a:endParaRPr>
          </a:p>
          <a:p>
            <a:pPr indent="-165100">
              <a:spcBef>
                <a:spcPts val="900"/>
              </a:spcBef>
            </a:pPr>
            <a:endParaRPr lang="en-US" sz="1800" dirty="0">
              <a:solidFill>
                <a:schemeClr val="tx1"/>
              </a:solidFill>
              <a:latin typeface="Bold sand ms"/>
            </a:endParaRPr>
          </a:p>
          <a:p>
            <a:pPr marL="0" indent="0">
              <a:buFont typeface="Arial" pitchFamily="34" charset="0"/>
              <a:buNone/>
            </a:pPr>
            <a:endParaRPr lang="en-US" sz="1800" dirty="0">
              <a:solidFill>
                <a:schemeClr val="tx1"/>
              </a:solidFill>
              <a:latin typeface="Bold sand ms"/>
            </a:endParaRPr>
          </a:p>
        </p:txBody>
      </p:sp>
      <p:sp>
        <p:nvSpPr>
          <p:cNvPr id="59" name="Rectangle 58">
            <a:extLst>
              <a:ext uri="{FF2B5EF4-FFF2-40B4-BE49-F238E27FC236}">
                <a16:creationId xmlns:a16="http://schemas.microsoft.com/office/drawing/2014/main" id="{DF93A1A4-453B-4452-859D-4C99C2310F6C}"/>
              </a:ext>
            </a:extLst>
          </p:cNvPr>
          <p:cNvSpPr/>
          <p:nvPr/>
        </p:nvSpPr>
        <p:spPr>
          <a:xfrm>
            <a:off x="1814439" y="10930722"/>
            <a:ext cx="1251853"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0" name="Rectangle 59">
            <a:extLst>
              <a:ext uri="{FF2B5EF4-FFF2-40B4-BE49-F238E27FC236}">
                <a16:creationId xmlns:a16="http://schemas.microsoft.com/office/drawing/2014/main" id="{819BB08B-5F96-4DDA-BA75-201C89303D84}"/>
              </a:ext>
            </a:extLst>
          </p:cNvPr>
          <p:cNvSpPr/>
          <p:nvPr/>
        </p:nvSpPr>
        <p:spPr>
          <a:xfrm>
            <a:off x="1460020" y="9973442"/>
            <a:ext cx="3937580" cy="426379"/>
          </a:xfrm>
          <a:prstGeom prst="rect">
            <a:avLst/>
          </a:prstGeom>
          <a:solidFill>
            <a:schemeClr val="bg1">
              <a:lumMod val="75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1" name="TextBox 60">
            <a:extLst>
              <a:ext uri="{FF2B5EF4-FFF2-40B4-BE49-F238E27FC236}">
                <a16:creationId xmlns:a16="http://schemas.microsoft.com/office/drawing/2014/main" id="{98ABDF80-1850-455A-BF66-D52A82E57567}"/>
              </a:ext>
            </a:extLst>
          </p:cNvPr>
          <p:cNvSpPr txBox="1"/>
          <p:nvPr/>
        </p:nvSpPr>
        <p:spPr>
          <a:xfrm>
            <a:off x="2590800" y="8683939"/>
            <a:ext cx="3352800" cy="369332"/>
          </a:xfrm>
          <a:prstGeom prst="rect">
            <a:avLst/>
          </a:prstGeom>
          <a:noFill/>
        </p:spPr>
        <p:txBody>
          <a:bodyPr wrap="square" rtlCol="0">
            <a:spAutoFit/>
          </a:bodyPr>
          <a:lstStyle/>
          <a:p>
            <a:endParaRPr lang="en-GB" dirty="0"/>
          </a:p>
        </p:txBody>
      </p:sp>
      <p:sp>
        <p:nvSpPr>
          <p:cNvPr id="62" name="TextBox 61">
            <a:extLst>
              <a:ext uri="{FF2B5EF4-FFF2-40B4-BE49-F238E27FC236}">
                <a16:creationId xmlns:a16="http://schemas.microsoft.com/office/drawing/2014/main" id="{7798F9B3-9C59-44E7-91C0-4F3B3ED4B2AE}"/>
              </a:ext>
            </a:extLst>
          </p:cNvPr>
          <p:cNvSpPr txBox="1"/>
          <p:nvPr/>
        </p:nvSpPr>
        <p:spPr>
          <a:xfrm>
            <a:off x="1561359" y="10052286"/>
            <a:ext cx="65" cy="276999"/>
          </a:xfrm>
          <a:prstGeom prst="rect">
            <a:avLst/>
          </a:prstGeom>
          <a:noFill/>
        </p:spPr>
        <p:txBody>
          <a:bodyPr wrap="none" lIns="0" tIns="0" rIns="0" bIns="0" rtlCol="0">
            <a:spAutoFit/>
          </a:bodyPr>
          <a:lstStyle/>
          <a:p>
            <a:endParaRPr lang="en-GB" i="1" dirty="0">
              <a:solidFill>
                <a:srgbClr val="535353"/>
              </a:solidFill>
            </a:endParaRPr>
          </a:p>
        </p:txBody>
      </p:sp>
      <p:sp>
        <p:nvSpPr>
          <p:cNvPr id="63" name="Rectangle 62">
            <a:extLst>
              <a:ext uri="{FF2B5EF4-FFF2-40B4-BE49-F238E27FC236}">
                <a16:creationId xmlns:a16="http://schemas.microsoft.com/office/drawing/2014/main" id="{4541FB8C-C120-43F9-98E2-7F1A3CA511CE}"/>
              </a:ext>
            </a:extLst>
          </p:cNvPr>
          <p:cNvSpPr/>
          <p:nvPr/>
        </p:nvSpPr>
        <p:spPr>
          <a:xfrm>
            <a:off x="621819" y="9591136"/>
            <a:ext cx="5626768" cy="369332"/>
          </a:xfrm>
          <a:prstGeom prst="rect">
            <a:avLst/>
          </a:prstGeom>
        </p:spPr>
        <p:txBody>
          <a:bodyPr wrap="square">
            <a:spAutoFit/>
          </a:bodyPr>
          <a:lstStyle/>
          <a:p>
            <a:endParaRPr lang="en-GB" dirty="0">
              <a:solidFill>
                <a:srgbClr val="535353"/>
              </a:solidFill>
            </a:endParaRPr>
          </a:p>
        </p:txBody>
      </p:sp>
      <p:sp>
        <p:nvSpPr>
          <p:cNvPr id="64" name="Rectangle 63">
            <a:extLst>
              <a:ext uri="{FF2B5EF4-FFF2-40B4-BE49-F238E27FC236}">
                <a16:creationId xmlns:a16="http://schemas.microsoft.com/office/drawing/2014/main" id="{0F4D1327-31DB-4D84-A3C5-727DA082BF40}"/>
              </a:ext>
            </a:extLst>
          </p:cNvPr>
          <p:cNvSpPr/>
          <p:nvPr/>
        </p:nvSpPr>
        <p:spPr>
          <a:xfrm>
            <a:off x="5365990" y="10048336"/>
            <a:ext cx="5626768" cy="369332"/>
          </a:xfrm>
          <a:prstGeom prst="rect">
            <a:avLst/>
          </a:prstGeom>
        </p:spPr>
        <p:txBody>
          <a:bodyPr wrap="square">
            <a:spAutoFit/>
          </a:bodyPr>
          <a:lstStyle/>
          <a:p>
            <a:endParaRPr lang="en-GB" dirty="0">
              <a:solidFill>
                <a:srgbClr val="535353"/>
              </a:solidFill>
            </a:endParaRPr>
          </a:p>
        </p:txBody>
      </p:sp>
      <p:sp>
        <p:nvSpPr>
          <p:cNvPr id="65" name="Rectangle 64">
            <a:extLst>
              <a:ext uri="{FF2B5EF4-FFF2-40B4-BE49-F238E27FC236}">
                <a16:creationId xmlns:a16="http://schemas.microsoft.com/office/drawing/2014/main" id="{28406D90-0A90-4051-953D-ECD41607891B}"/>
              </a:ext>
            </a:extLst>
          </p:cNvPr>
          <p:cNvSpPr/>
          <p:nvPr/>
        </p:nvSpPr>
        <p:spPr>
          <a:xfrm>
            <a:off x="1841020" y="10968913"/>
            <a:ext cx="184731" cy="369332"/>
          </a:xfrm>
          <a:prstGeom prst="rect">
            <a:avLst/>
          </a:prstGeom>
        </p:spPr>
        <p:txBody>
          <a:bodyPr wrap="none">
            <a:spAutoFit/>
          </a:bodyPr>
          <a:lstStyle/>
          <a:p>
            <a:endParaRPr lang="en-GB" dirty="0">
              <a:solidFill>
                <a:srgbClr val="535353"/>
              </a:solidFill>
            </a:endParaRPr>
          </a:p>
        </p:txBody>
      </p:sp>
      <p:sp>
        <p:nvSpPr>
          <p:cNvPr id="66" name="Rectangle 65">
            <a:extLst>
              <a:ext uri="{FF2B5EF4-FFF2-40B4-BE49-F238E27FC236}">
                <a16:creationId xmlns:a16="http://schemas.microsoft.com/office/drawing/2014/main" id="{14F2B954-B7A3-4248-96D8-F8C658A21D22}"/>
              </a:ext>
            </a:extLst>
          </p:cNvPr>
          <p:cNvSpPr/>
          <p:nvPr/>
        </p:nvSpPr>
        <p:spPr>
          <a:xfrm>
            <a:off x="650290" y="10497581"/>
            <a:ext cx="5626768" cy="369332"/>
          </a:xfrm>
          <a:prstGeom prst="rect">
            <a:avLst/>
          </a:prstGeom>
        </p:spPr>
        <p:txBody>
          <a:bodyPr wrap="square">
            <a:spAutoFit/>
          </a:bodyPr>
          <a:lstStyle/>
          <a:p>
            <a:endParaRPr lang="en-GB" dirty="0">
              <a:solidFill>
                <a:srgbClr val="535353"/>
              </a:solidFill>
            </a:endParaRPr>
          </a:p>
        </p:txBody>
      </p:sp>
      <p:sp>
        <p:nvSpPr>
          <p:cNvPr id="34" name="Content Placeholder 2"/>
          <p:cNvSpPr txBox="1">
            <a:spLocks/>
          </p:cNvSpPr>
          <p:nvPr/>
        </p:nvSpPr>
        <p:spPr>
          <a:xfrm>
            <a:off x="457200" y="1494000"/>
            <a:ext cx="80010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1028700" indent="-571500" algn="l" defTabSz="914400" rtl="0" eaLnBrk="1" latinLnBrk="0" hangingPunct="1">
              <a:spcBef>
                <a:spcPct val="20000"/>
              </a:spcBef>
              <a:buFont typeface="+mj-lt"/>
              <a:buAutoNum type="romanLcPeriod"/>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27013" indent="0">
              <a:spcBef>
                <a:spcPts val="700"/>
              </a:spcBef>
              <a:buClr>
                <a:schemeClr val="accent1"/>
              </a:buClr>
              <a:buNone/>
            </a:pPr>
            <a:r>
              <a:rPr lang="en-US" sz="2200" dirty="0">
                <a:latin typeface="Bold sand ms"/>
              </a:rPr>
              <a:t>Sherry has 100,000 with which to fund a scholarship to the Naval Academy.  The first scholarship payment, to be made one year from now, is 3000.  Subsequent annual scholarship payments are to increase by 100 each year into perpetuity.  Determine the minimum annual effective interest rate at which the money is invested such that there will be sufficient funds to pay the scholarship payments.</a:t>
            </a:r>
            <a:endParaRPr lang="en-US" sz="2000" dirty="0">
              <a:solidFill>
                <a:schemeClr val="tx1"/>
              </a:solidFill>
              <a:latin typeface="Bold sand ms"/>
            </a:endParaRPr>
          </a:p>
          <a:p>
            <a:pPr indent="-165100">
              <a:spcBef>
                <a:spcPts val="900"/>
              </a:spcBef>
            </a:pPr>
            <a:endParaRPr lang="en-US" sz="2000" dirty="0">
              <a:solidFill>
                <a:schemeClr val="tx1"/>
              </a:solidFill>
              <a:latin typeface="Bold sand ms"/>
            </a:endParaRPr>
          </a:p>
          <a:p>
            <a:pPr marL="0" indent="0">
              <a:buFont typeface="Arial" pitchFamily="34" charset="0"/>
              <a:buNone/>
            </a:pPr>
            <a:endParaRPr lang="en-US" sz="2000" dirty="0">
              <a:solidFill>
                <a:schemeClr val="tx1"/>
              </a:solidFill>
              <a:latin typeface="Bold sand ms"/>
            </a:endParaRPr>
          </a:p>
        </p:txBody>
      </p:sp>
      <p:cxnSp>
        <p:nvCxnSpPr>
          <p:cNvPr id="14" name="Straight Connector 13">
            <a:extLst>
              <a:ext uri="{FF2B5EF4-FFF2-40B4-BE49-F238E27FC236}">
                <a16:creationId xmlns:a16="http://schemas.microsoft.com/office/drawing/2014/main" id="{469A79B9-038C-4A97-AA38-183D1B300CEB}"/>
              </a:ext>
            </a:extLst>
          </p:cNvPr>
          <p:cNvCxnSpPr>
            <a:cxnSpLocks/>
          </p:cNvCxnSpPr>
          <p:nvPr/>
        </p:nvCxnSpPr>
        <p:spPr>
          <a:xfrm>
            <a:off x="762000" y="4648200"/>
            <a:ext cx="7223760" cy="0"/>
          </a:xfrm>
          <a:prstGeom prst="line">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91318090-A997-42B1-A120-90D915B98A75}"/>
              </a:ext>
            </a:extLst>
          </p:cNvPr>
          <p:cNvCxnSpPr>
            <a:cxnSpLocks/>
          </p:cNvCxnSpPr>
          <p:nvPr/>
        </p:nvCxnSpPr>
        <p:spPr>
          <a:xfrm flipV="1">
            <a:off x="33528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9" name="Rectangle 18">
                <a:extLst>
                  <a:ext uri="{FF2B5EF4-FFF2-40B4-BE49-F238E27FC236}">
                    <a16:creationId xmlns:a16="http://schemas.microsoft.com/office/drawing/2014/main" id="{FE42652E-BE71-4EF0-9C81-30E23EE897D6}"/>
                  </a:ext>
                </a:extLst>
              </p:cNvPr>
              <p:cNvSpPr/>
              <p:nvPr/>
            </p:nvSpPr>
            <p:spPr>
              <a:xfrm>
                <a:off x="2983274" y="4050268"/>
                <a:ext cx="750526"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3100</m:t>
                      </m:r>
                    </m:oMath>
                  </m:oMathPara>
                </a14:m>
                <a:endParaRPr lang="en-US" dirty="0">
                  <a:solidFill>
                    <a:schemeClr val="bg1"/>
                  </a:solidFill>
                </a:endParaRPr>
              </a:p>
            </p:txBody>
          </p:sp>
        </mc:Choice>
        <mc:Fallback xmlns="">
          <p:sp>
            <p:nvSpPr>
              <p:cNvPr id="19" name="Rectangle 18">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2983274" y="4050268"/>
                <a:ext cx="750526" cy="369332"/>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Rectangle 19">
                <a:extLst>
                  <a:ext uri="{FF2B5EF4-FFF2-40B4-BE49-F238E27FC236}">
                    <a16:creationId xmlns:a16="http://schemas.microsoft.com/office/drawing/2014/main" id="{FE42652E-BE71-4EF0-9C81-30E23EE897D6}"/>
                  </a:ext>
                </a:extLst>
              </p:cNvPr>
              <p:cNvSpPr/>
              <p:nvPr/>
            </p:nvSpPr>
            <p:spPr>
              <a:xfrm>
                <a:off x="1981200" y="4050268"/>
                <a:ext cx="750526"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3000</m:t>
                      </m:r>
                    </m:oMath>
                  </m:oMathPara>
                </a14:m>
                <a:endParaRPr lang="en-US" dirty="0">
                  <a:solidFill>
                    <a:schemeClr val="bg1"/>
                  </a:solidFill>
                </a:endParaRPr>
              </a:p>
            </p:txBody>
          </p:sp>
        </mc:Choice>
        <mc:Fallback xmlns="">
          <p:sp>
            <p:nvSpPr>
              <p:cNvPr id="20" name="Rectangle 19">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1981200" y="4050268"/>
                <a:ext cx="750526" cy="369332"/>
              </a:xfrm>
              <a:prstGeom prst="rect">
                <a:avLst/>
              </a:prstGeom>
              <a:blipFill rotWithShape="0">
                <a:blip r:embed="rId4"/>
                <a:stretch>
                  <a:fillRect/>
                </a:stretch>
              </a:blipFill>
            </p:spPr>
            <p:txBody>
              <a:bodyPr/>
              <a:lstStyle/>
              <a:p>
                <a:r>
                  <a:rPr lang="en-US">
                    <a:noFill/>
                  </a:rPr>
                  <a:t> </a:t>
                </a:r>
              </a:p>
            </p:txBody>
          </p:sp>
        </mc:Fallback>
      </mc:AlternateContent>
      <p:cxnSp>
        <p:nvCxnSpPr>
          <p:cNvPr id="21" name="Straight Connector 20">
            <a:extLst>
              <a:ext uri="{FF2B5EF4-FFF2-40B4-BE49-F238E27FC236}">
                <a16:creationId xmlns:a16="http://schemas.microsoft.com/office/drawing/2014/main" id="{91318090-A997-42B1-A120-90D915B98A75}"/>
              </a:ext>
            </a:extLst>
          </p:cNvPr>
          <p:cNvCxnSpPr>
            <a:cxnSpLocks/>
          </p:cNvCxnSpPr>
          <p:nvPr/>
        </p:nvCxnSpPr>
        <p:spPr>
          <a:xfrm flipV="1">
            <a:off x="23622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4" name="TextBox 23"/>
              <p:cNvSpPr txBox="1"/>
              <p:nvPr/>
            </p:nvSpPr>
            <p:spPr>
              <a:xfrm>
                <a:off x="4953000" y="4066401"/>
                <a:ext cx="2500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charset="0"/>
                          <a:ea typeface="Cambria Math" charset="0"/>
                          <a:cs typeface="Cambria Math" charset="0"/>
                        </a:rPr>
                        <m:t>⋯</m:t>
                      </m:r>
                    </m:oMath>
                  </m:oMathPara>
                </a14:m>
                <a:endParaRPr lang="en-US" dirty="0"/>
              </a:p>
            </p:txBody>
          </p:sp>
        </mc:Choice>
        <mc:Fallback xmlns="">
          <p:sp>
            <p:nvSpPr>
              <p:cNvPr id="24" name="TextBox 23"/>
              <p:cNvSpPr txBox="1">
                <a:spLocks noRot="1" noChangeAspect="1" noMove="1" noResize="1" noEditPoints="1" noAdjustHandles="1" noChangeArrowheads="1" noChangeShapeType="1" noTextEdit="1"/>
              </p:cNvSpPr>
              <p:nvPr/>
            </p:nvSpPr>
            <p:spPr>
              <a:xfrm>
                <a:off x="4953000" y="4066401"/>
                <a:ext cx="250068" cy="276999"/>
              </a:xfrm>
              <a:prstGeom prst="rect">
                <a:avLst/>
              </a:prstGeom>
              <a:blipFill rotWithShape="0">
                <a:blip r:embed="rId5"/>
                <a:stretch>
                  <a:fillRect l="-7317" r="-487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p:cNvSpPr txBox="1"/>
              <p:nvPr/>
            </p:nvSpPr>
            <p:spPr>
              <a:xfrm>
                <a:off x="4953000" y="4599801"/>
                <a:ext cx="2500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charset="0"/>
                          <a:ea typeface="Cambria Math" charset="0"/>
                          <a:cs typeface="Cambria Math" charset="0"/>
                        </a:rPr>
                        <m:t>⋯</m:t>
                      </m:r>
                    </m:oMath>
                  </m:oMathPara>
                </a14:m>
                <a:endParaRPr lang="en-US" dirty="0"/>
              </a:p>
            </p:txBody>
          </p:sp>
        </mc:Choice>
        <mc:Fallback xmlns="">
          <p:sp>
            <p:nvSpPr>
              <p:cNvPr id="25" name="TextBox 24"/>
              <p:cNvSpPr txBox="1">
                <a:spLocks noRot="1" noChangeAspect="1" noMove="1" noResize="1" noEditPoints="1" noAdjustHandles="1" noChangeArrowheads="1" noChangeShapeType="1" noTextEdit="1"/>
              </p:cNvSpPr>
              <p:nvPr/>
            </p:nvSpPr>
            <p:spPr>
              <a:xfrm>
                <a:off x="4953000" y="4599801"/>
                <a:ext cx="250068" cy="276999"/>
              </a:xfrm>
              <a:prstGeom prst="rect">
                <a:avLst/>
              </a:prstGeom>
              <a:blipFill rotWithShape="0">
                <a:blip r:embed="rId6"/>
                <a:stretch>
                  <a:fillRect l="-7317" r="-4878"/>
                </a:stretch>
              </a:blipFill>
            </p:spPr>
            <p:txBody>
              <a:bodyPr/>
              <a:lstStyle/>
              <a:p>
                <a:r>
                  <a:rPr lang="en-US">
                    <a:noFill/>
                  </a:rPr>
                  <a:t> </a:t>
                </a:r>
              </a:p>
            </p:txBody>
          </p:sp>
        </mc:Fallback>
      </mc:AlternateContent>
      <p:cxnSp>
        <p:nvCxnSpPr>
          <p:cNvPr id="28" name="Straight Connector 27"/>
          <p:cNvCxnSpPr>
            <a:cxnSpLocks/>
          </p:cNvCxnSpPr>
          <p:nvPr/>
        </p:nvCxnSpPr>
        <p:spPr>
          <a:xfrm>
            <a:off x="1371600" y="4876800"/>
            <a:ext cx="0" cy="457200"/>
          </a:xfrm>
          <a:prstGeom prst="line">
            <a:avLst/>
          </a:prstGeom>
          <a:ln w="25400">
            <a:solidFill>
              <a:schemeClr val="accent1"/>
            </a:solidFill>
            <a:head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9" name="TextBox 28"/>
              <p:cNvSpPr txBox="1"/>
              <p:nvPr/>
            </p:nvSpPr>
            <p:spPr>
              <a:xfrm>
                <a:off x="1167512" y="5334000"/>
                <a:ext cx="1575688"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charset="0"/>
                        </a:rPr>
                        <m:t>𝑃𝑉</m:t>
                      </m:r>
                      <m:r>
                        <a:rPr lang="en-US" sz="2000" b="0" i="1" smtClean="0">
                          <a:latin typeface="Cambria Math" charset="0"/>
                        </a:rPr>
                        <m:t>=100000</m:t>
                      </m:r>
                    </m:oMath>
                  </m:oMathPara>
                </a14:m>
                <a:endParaRPr lang="en-US" sz="2000" dirty="0"/>
              </a:p>
            </p:txBody>
          </p:sp>
        </mc:Choice>
        <mc:Fallback xmlns="">
          <p:sp>
            <p:nvSpPr>
              <p:cNvPr id="29" name="TextBox 28"/>
              <p:cNvSpPr txBox="1">
                <a:spLocks noRot="1" noChangeAspect="1" noMove="1" noResize="1" noEditPoints="1" noAdjustHandles="1" noChangeArrowheads="1" noChangeShapeType="1" noTextEdit="1"/>
              </p:cNvSpPr>
              <p:nvPr/>
            </p:nvSpPr>
            <p:spPr>
              <a:xfrm>
                <a:off x="1167512" y="5334000"/>
                <a:ext cx="1575688" cy="307777"/>
              </a:xfrm>
              <a:prstGeom prst="rect">
                <a:avLst/>
              </a:prstGeom>
              <a:blipFill rotWithShape="0">
                <a:blip r:embed="rId7"/>
                <a:stretch>
                  <a:fillRect l="-3488" r="-3101"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Rectangle 25">
                <a:extLst>
                  <a:ext uri="{FF2B5EF4-FFF2-40B4-BE49-F238E27FC236}">
                    <a16:creationId xmlns:a16="http://schemas.microsoft.com/office/drawing/2014/main" id="{FE42652E-BE71-4EF0-9C81-30E23EE897D6}"/>
                  </a:ext>
                </a:extLst>
              </p:cNvPr>
              <p:cNvSpPr/>
              <p:nvPr/>
            </p:nvSpPr>
            <p:spPr>
              <a:xfrm>
                <a:off x="3973875" y="4050268"/>
                <a:ext cx="750525" cy="369332"/>
              </a:xfrm>
              <a:prstGeom prst="rect">
                <a:avLst/>
              </a:prstGeom>
              <a:gradFill>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bg1"/>
                          </a:solidFill>
                          <a:latin typeface="Cambria Math" charset="0"/>
                        </a:rPr>
                        <m:t>3200</m:t>
                      </m:r>
                    </m:oMath>
                  </m:oMathPara>
                </a14:m>
                <a:endParaRPr lang="en-US" dirty="0">
                  <a:solidFill>
                    <a:schemeClr val="bg1"/>
                  </a:solidFill>
                </a:endParaRPr>
              </a:p>
            </p:txBody>
          </p:sp>
        </mc:Choice>
        <mc:Fallback xmlns="">
          <p:sp>
            <p:nvSpPr>
              <p:cNvPr id="26" name="Rectangle 25">
                <a:extLst>
                  <a:ext uri="{FF2B5EF4-FFF2-40B4-BE49-F238E27FC236}">
                    <a16:creationId xmlns:a16="http://schemas.microsoft.com/office/drawing/2014/main" xmlns="" xmlns:a14="http://schemas.microsoft.com/office/drawing/2010/main" id="{FE42652E-BE71-4EF0-9C81-30E23EE897D6}"/>
                  </a:ext>
                </a:extLst>
              </p:cNvPr>
              <p:cNvSpPr>
                <a:spLocks noRot="1" noChangeAspect="1" noMove="1" noResize="1" noEditPoints="1" noAdjustHandles="1" noChangeArrowheads="1" noChangeShapeType="1" noTextEdit="1"/>
              </p:cNvSpPr>
              <p:nvPr/>
            </p:nvSpPr>
            <p:spPr>
              <a:xfrm>
                <a:off x="3973875" y="4050268"/>
                <a:ext cx="750525" cy="369332"/>
              </a:xfrm>
              <a:prstGeom prst="rect">
                <a:avLst/>
              </a:prstGeom>
              <a:blipFill rotWithShape="0">
                <a:blip r:embed="rId9"/>
                <a:stretch>
                  <a:fillRect/>
                </a:stretch>
              </a:blipFill>
            </p:spPr>
            <p:txBody>
              <a:bodyPr/>
              <a:lstStyle/>
              <a:p>
                <a:r>
                  <a:rPr lang="en-US">
                    <a:noFill/>
                  </a:rPr>
                  <a:t> </a:t>
                </a:r>
              </a:p>
            </p:txBody>
          </p:sp>
        </mc:Fallback>
      </mc:AlternateContent>
      <p:cxnSp>
        <p:nvCxnSpPr>
          <p:cNvPr id="31" name="Straight Connector 30">
            <a:extLst>
              <a:ext uri="{FF2B5EF4-FFF2-40B4-BE49-F238E27FC236}">
                <a16:creationId xmlns:a16="http://schemas.microsoft.com/office/drawing/2014/main" id="{91318090-A997-42B1-A120-90D915B98A75}"/>
              </a:ext>
            </a:extLst>
          </p:cNvPr>
          <p:cNvCxnSpPr>
            <a:cxnSpLocks/>
          </p:cNvCxnSpPr>
          <p:nvPr/>
        </p:nvCxnSpPr>
        <p:spPr>
          <a:xfrm flipV="1">
            <a:off x="4343400" y="4495800"/>
            <a:ext cx="0" cy="365760"/>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91318090-A997-42B1-A120-90D915B98A75}"/>
              </a:ext>
            </a:extLst>
          </p:cNvPr>
          <p:cNvCxnSpPr>
            <a:cxnSpLocks/>
          </p:cNvCxnSpPr>
          <p:nvPr/>
        </p:nvCxnSpPr>
        <p:spPr>
          <a:xfrm flipV="1">
            <a:off x="1371600" y="4495800"/>
            <a:ext cx="0" cy="365760"/>
          </a:xfrm>
          <a:prstGeom prst="line">
            <a:avLst/>
          </a:prstGeom>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7" name="TextBox 26"/>
              <p:cNvSpPr txBox="1"/>
              <p:nvPr/>
            </p:nvSpPr>
            <p:spPr>
              <a:xfrm>
                <a:off x="2788920" y="5166360"/>
                <a:ext cx="1626343" cy="57817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charset="0"/>
                        </a:rPr>
                        <m:t>=</m:t>
                      </m:r>
                      <m:f>
                        <m:fPr>
                          <m:ctrlPr>
                            <a:rPr lang="mr-IN" sz="2000" b="0" i="1" smtClean="0">
                              <a:latin typeface="Cambria Math" panose="02040503050406030204" pitchFamily="18" charset="0"/>
                            </a:rPr>
                          </m:ctrlPr>
                        </m:fPr>
                        <m:num>
                          <m:r>
                            <a:rPr lang="en-US" sz="2000" b="0" i="1" smtClean="0">
                              <a:latin typeface="Cambria Math" charset="0"/>
                            </a:rPr>
                            <m:t>3000</m:t>
                          </m:r>
                        </m:num>
                        <m:den>
                          <m:r>
                            <a:rPr lang="en-US" sz="2000" b="0" i="1" smtClean="0">
                              <a:latin typeface="Cambria Math" charset="0"/>
                            </a:rPr>
                            <m:t>𝑖</m:t>
                          </m:r>
                        </m:den>
                      </m:f>
                      <m:r>
                        <a:rPr lang="en-US" sz="2000" b="0" i="1" smtClean="0">
                          <a:latin typeface="Cambria Math" charset="0"/>
                        </a:rPr>
                        <m:t>+</m:t>
                      </m:r>
                      <m:f>
                        <m:fPr>
                          <m:ctrlPr>
                            <a:rPr lang="mr-IN" sz="2000" b="0" i="1" smtClean="0">
                              <a:latin typeface="Cambria Math" panose="02040503050406030204" pitchFamily="18" charset="0"/>
                            </a:rPr>
                          </m:ctrlPr>
                        </m:fPr>
                        <m:num>
                          <m:r>
                            <a:rPr lang="en-US" sz="2000" b="0" i="1" smtClean="0">
                              <a:latin typeface="Cambria Math" charset="0"/>
                            </a:rPr>
                            <m:t>100</m:t>
                          </m:r>
                        </m:num>
                        <m:den>
                          <m:sSup>
                            <m:sSupPr>
                              <m:ctrlPr>
                                <a:rPr lang="mr-IN" sz="2000" b="0" i="1" smtClean="0">
                                  <a:latin typeface="Cambria Math" panose="02040503050406030204" pitchFamily="18" charset="0"/>
                                </a:rPr>
                              </m:ctrlPr>
                            </m:sSupPr>
                            <m:e>
                              <m:r>
                                <a:rPr lang="en-US" sz="2000" b="0" i="1" smtClean="0">
                                  <a:latin typeface="Cambria Math" charset="0"/>
                                </a:rPr>
                                <m:t>𝑖</m:t>
                              </m:r>
                            </m:e>
                            <m:sup>
                              <m:r>
                                <a:rPr lang="en-US" sz="2000" b="0" i="1" smtClean="0">
                                  <a:latin typeface="Cambria Math" charset="0"/>
                                </a:rPr>
                                <m:t>2</m:t>
                              </m:r>
                            </m:sup>
                          </m:sSup>
                        </m:den>
                      </m:f>
                    </m:oMath>
                  </m:oMathPara>
                </a14:m>
                <a:endParaRPr lang="en-US" sz="2000" dirty="0"/>
              </a:p>
            </p:txBody>
          </p:sp>
        </mc:Choice>
        <mc:Fallback xmlns="">
          <p:sp>
            <p:nvSpPr>
              <p:cNvPr id="27" name="TextBox 26"/>
              <p:cNvSpPr txBox="1">
                <a:spLocks noRot="1" noChangeAspect="1" noMove="1" noResize="1" noEditPoints="1" noAdjustHandles="1" noChangeArrowheads="1" noChangeShapeType="1" noTextEdit="1"/>
              </p:cNvSpPr>
              <p:nvPr/>
            </p:nvSpPr>
            <p:spPr>
              <a:xfrm>
                <a:off x="2788920" y="5166360"/>
                <a:ext cx="1626343" cy="578172"/>
              </a:xfrm>
              <a:prstGeom prst="rect">
                <a:avLst/>
              </a:prstGeom>
              <a:blipFill rotWithShape="0">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p:cNvSpPr txBox="1"/>
              <p:nvPr/>
            </p:nvSpPr>
            <p:spPr>
              <a:xfrm>
                <a:off x="5385190" y="3746956"/>
                <a:ext cx="787010"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400" b="0" i="1" smtClean="0">
                          <a:latin typeface="Cambria Math" charset="0"/>
                        </a:rPr>
                        <m:t>𝑃</m:t>
                      </m:r>
                      <m:r>
                        <a:rPr lang="en-US" sz="1400" b="0" i="1" smtClean="0">
                          <a:latin typeface="Cambria Math" charset="0"/>
                        </a:rPr>
                        <m:t>=3000</m:t>
                      </m:r>
                    </m:oMath>
                  </m:oMathPara>
                </a14:m>
                <a:endParaRPr lang="en-US" sz="1400" dirty="0"/>
              </a:p>
            </p:txBody>
          </p:sp>
        </mc:Choice>
        <mc:Fallback xmlns="">
          <p:sp>
            <p:nvSpPr>
              <p:cNvPr id="33" name="TextBox 32"/>
              <p:cNvSpPr txBox="1">
                <a:spLocks noRot="1" noChangeAspect="1" noMove="1" noResize="1" noEditPoints="1" noAdjustHandles="1" noChangeArrowheads="1" noChangeShapeType="1" noTextEdit="1"/>
              </p:cNvSpPr>
              <p:nvPr/>
            </p:nvSpPr>
            <p:spPr>
              <a:xfrm>
                <a:off x="5385190" y="3746956"/>
                <a:ext cx="787010" cy="215444"/>
              </a:xfrm>
              <a:prstGeom prst="rect">
                <a:avLst/>
              </a:prstGeom>
              <a:blipFill rotWithShape="0">
                <a:blip r:embed="rId11"/>
                <a:stretch>
                  <a:fillRect l="-4615" r="-4615" b="-571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5" name="TextBox 34"/>
              <p:cNvSpPr txBox="1"/>
              <p:nvPr/>
            </p:nvSpPr>
            <p:spPr>
              <a:xfrm>
                <a:off x="5410200" y="4038600"/>
                <a:ext cx="699742"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400" b="0" i="1" smtClean="0">
                          <a:latin typeface="Cambria Math" charset="0"/>
                        </a:rPr>
                        <m:t>𝑄</m:t>
                      </m:r>
                      <m:r>
                        <a:rPr lang="en-US" sz="1400" b="0" i="1" smtClean="0">
                          <a:latin typeface="Cambria Math" charset="0"/>
                        </a:rPr>
                        <m:t>=100</m:t>
                      </m:r>
                    </m:oMath>
                  </m:oMathPara>
                </a14:m>
                <a:endParaRPr lang="en-US" sz="1400" dirty="0"/>
              </a:p>
            </p:txBody>
          </p:sp>
        </mc:Choice>
        <mc:Fallback xmlns="">
          <p:sp>
            <p:nvSpPr>
              <p:cNvPr id="35" name="TextBox 34"/>
              <p:cNvSpPr txBox="1">
                <a:spLocks noRot="1" noChangeAspect="1" noMove="1" noResize="1" noEditPoints="1" noAdjustHandles="1" noChangeArrowheads="1" noChangeShapeType="1" noTextEdit="1"/>
              </p:cNvSpPr>
              <p:nvPr/>
            </p:nvSpPr>
            <p:spPr>
              <a:xfrm>
                <a:off x="5410200" y="4038600"/>
                <a:ext cx="699742" cy="215444"/>
              </a:xfrm>
              <a:prstGeom prst="rect">
                <a:avLst/>
              </a:prstGeom>
              <a:blipFill rotWithShape="0">
                <a:blip r:embed="rId12"/>
                <a:stretch>
                  <a:fillRect l="-7895" r="-5263" b="-2571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Title 1"/>
              <p:cNvSpPr txBox="1">
                <a:spLocks/>
              </p:cNvSpPr>
              <p:nvPr/>
            </p:nvSpPr>
            <p:spPr>
              <a:xfrm>
                <a:off x="228600" y="228599"/>
                <a:ext cx="8686800" cy="133550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200"/>
                  </a:spcAft>
                </a:pPr>
                <a14:m>
                  <m:oMathPara xmlns:m="http://schemas.openxmlformats.org/officeDocument/2006/math">
                    <m:oMathParaPr>
                      <m:jc m:val="center"/>
                    </m:oMathParaPr>
                    <m:oMath xmlns:m="http://schemas.openxmlformats.org/officeDocument/2006/math">
                      <m:r>
                        <a:rPr lang="en-US" b="1" i="0" smtClean="0">
                          <a:latin typeface="Cambria Math" charset="0"/>
                        </a:rPr>
                        <m:t>𝐏𝐞𝐫𝐩𝐞𝐭𝐮𝐢𝐭𝐲</m:t>
                      </m:r>
                      <m:r>
                        <a:rPr lang="en-US" b="1" i="0" smtClean="0">
                          <a:latin typeface="Cambria Math" charset="0"/>
                        </a:rPr>
                        <m:t> </m:t>
                      </m:r>
                      <m:r>
                        <a:rPr lang="en-US" b="1" i="0" smtClean="0">
                          <a:latin typeface="Cambria Math" charset="0"/>
                        </a:rPr>
                        <m:t>𝐄𝐱𝐚𝐦𝐩𝐥𝐞</m:t>
                      </m:r>
                    </m:oMath>
                  </m:oMathPara>
                </a14:m>
                <a:endParaRPr lang="en-US" b="1" dirty="0">
                  <a:latin typeface="Bold sand ms"/>
                </a:endParaRPr>
              </a:p>
            </p:txBody>
          </p:sp>
        </mc:Choice>
        <mc:Fallback xmlns="">
          <p:sp>
            <p:nvSpPr>
              <p:cNvPr id="36" name="Title 1"/>
              <p:cNvSpPr txBox="1">
                <a:spLocks noRot="1" noChangeAspect="1" noMove="1" noResize="1" noEditPoints="1" noAdjustHandles="1" noChangeArrowheads="1" noChangeShapeType="1" noTextEdit="1"/>
              </p:cNvSpPr>
              <p:nvPr/>
            </p:nvSpPr>
            <p:spPr>
              <a:xfrm>
                <a:off x="228600" y="228599"/>
                <a:ext cx="8686800" cy="1335507"/>
              </a:xfrm>
              <a:prstGeom prst="rect">
                <a:avLst/>
              </a:prstGeom>
              <a:blipFill rotWithShape="0">
                <a:blip r:embed="rId1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916698952"/>
      </p:ext>
    </p:extLst>
  </p:cSld>
  <p:clrMapOvr>
    <a:masterClrMapping/>
  </p:clrMapOvr>
</p:sld>
</file>

<file path=ppt/theme/theme1.xml><?xml version="1.0" encoding="utf-8"?>
<a:theme xmlns:a="http://schemas.openxmlformats.org/drawingml/2006/main" name="Corporate Finan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Corporate Finance</Template>
  <TotalTime>42956</TotalTime>
  <Words>962</Words>
  <Application>Microsoft Macintosh PowerPoint</Application>
  <PresentationFormat>On-screen Show (4:3)</PresentationFormat>
  <Paragraphs>153</Paragraphs>
  <Slides>13</Slides>
  <Notes>13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Bold sand ms</vt:lpstr>
      <vt:lpstr>Calibri</vt:lpstr>
      <vt:lpstr>Calibri Light</vt:lpstr>
      <vt:lpstr>Cambria Math</vt:lpstr>
      <vt:lpstr>Mangal</vt:lpstr>
      <vt:lpstr>Mongolian Baiti</vt:lpstr>
      <vt:lpstr>Wingdings</vt:lpstr>
      <vt:lpstr>Corporate Finance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Corporate Finance</dc:title>
  <dc:creator>USER</dc:creator>
  <cp:lastModifiedBy>Microsoft Office User</cp:lastModifiedBy>
  <cp:revision>2029</cp:revision>
  <dcterms:created xsi:type="dcterms:W3CDTF">2018-09-11T09:20:33Z</dcterms:created>
  <dcterms:modified xsi:type="dcterms:W3CDTF">2020-02-13T21:27:02Z</dcterms:modified>
</cp:coreProperties>
</file>